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Halant"/>
      <p:bold r:id="rId31"/>
    </p:embeddedFont>
    <p:embeddedFont>
      <p:font typeface="Inter"/>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Halant-bold.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Inter-bold.fntdata"/><Relationship Id="rId10" Type="http://schemas.openxmlformats.org/officeDocument/2006/relationships/slide" Target="slides/slide5.xml"/><Relationship Id="rId32" Type="http://schemas.openxmlformats.org/officeDocument/2006/relationships/font" Target="fonts/Inter-regular.fntdata"/><Relationship Id="rId13" Type="http://schemas.openxmlformats.org/officeDocument/2006/relationships/slide" Target="slides/slide8.xml"/><Relationship Id="rId35" Type="http://schemas.openxmlformats.org/officeDocument/2006/relationships/font" Target="fonts/Inter-boldItalic.fntdata"/><Relationship Id="rId12" Type="http://schemas.openxmlformats.org/officeDocument/2006/relationships/slide" Target="slides/slide7.xml"/><Relationship Id="rId34" Type="http://schemas.openxmlformats.org/officeDocument/2006/relationships/font" Target="fonts/Inter-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68f2ea005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168f2ea005_0_3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15ef426685_0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g315ef426685_0_4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15ef426685_0_4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315ef426685_0_4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15ef426685_0_5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315ef426685_0_5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15ef426685_0_5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315ef426685_0_5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165276653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3165276653a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3165276653a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g3165276653a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15ef426685_0_5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g315ef426685_0_5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15ef426685_0_5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315ef426685_0_5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15ef426685_0_6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315ef426685_0_6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15ef426685_0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315ef426685_0_6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15ef426685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g315ef426685_0_2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168f2ea00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168f2ea00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15ef426685_0_6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g315ef426685_0_6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15ef426685_0_6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g315ef426685_0_6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315ef426685_0_7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315ef426685_0_7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15ef426685_0_7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g315ef426685_0_7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15ef426685_0_7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315ef426685_0_7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15ef426685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g315ef426685_0_3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15ef426685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g315ef426685_0_3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165276653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165276653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15ef426685_0_4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315ef426685_0_4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15ef426685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g315ef426685_0_4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165276653a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3165276653a_0_1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165276653a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3165276653a_0_9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5.png"/><Relationship Id="rId5" Type="http://schemas.openxmlformats.org/officeDocument/2006/relationships/hyperlink" Target="https://en.wikipedia.org/wiki/en:Creative_Commons" TargetMode="External"/><Relationship Id="rId6" Type="http://schemas.openxmlformats.org/officeDocument/2006/relationships/hyperlink" Target="https://creativecommons.org/licenses/by-sa/4.0/deed.en" TargetMode="External"/><Relationship Id="rId7"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 name="Google Shape;55;p13"/>
          <p:cNvGrpSpPr/>
          <p:nvPr/>
        </p:nvGrpSpPr>
        <p:grpSpPr>
          <a:xfrm>
            <a:off x="-127008" y="4615004"/>
            <a:ext cx="9398022" cy="468724"/>
            <a:chOff x="204" y="0"/>
            <a:chExt cx="25061391" cy="1249931"/>
          </a:xfrm>
        </p:grpSpPr>
        <p:grpSp>
          <p:nvGrpSpPr>
            <p:cNvPr id="56" name="Google Shape;56;p13"/>
            <p:cNvGrpSpPr/>
            <p:nvPr/>
          </p:nvGrpSpPr>
          <p:grpSpPr>
            <a:xfrm rot="5400000">
              <a:off x="12002369" y="-11663474"/>
              <a:ext cx="1249931" cy="24576878"/>
              <a:chOff x="0" y="-38100"/>
              <a:chExt cx="246900" cy="4854692"/>
            </a:xfrm>
          </p:grpSpPr>
          <p:sp>
            <p:nvSpPr>
              <p:cNvPr id="57" name="Google Shape;57;p1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8" name="Google Shape;58;p1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59" name="Google Shape;59;p1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0" name="Google Shape;60;p1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1" name="Google Shape;61;p1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2" name="Google Shape;62;p13"/>
          <p:cNvSpPr txBox="1"/>
          <p:nvPr/>
        </p:nvSpPr>
        <p:spPr>
          <a:xfrm>
            <a:off x="818251" y="1925250"/>
            <a:ext cx="7507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u="sng">
                <a:solidFill>
                  <a:srgbClr val="231F20"/>
                </a:solidFill>
                <a:latin typeface="Halant"/>
                <a:ea typeface="Halant"/>
                <a:cs typeface="Halant"/>
                <a:sym typeface="Halant"/>
              </a:rPr>
              <a:t>STATION 1</a:t>
            </a:r>
            <a:endParaRPr b="1" sz="4200" u="sng">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 MISSIONS &amp; MISSIONARIES</a:t>
            </a:r>
            <a:endParaRPr sz="700">
              <a:latin typeface="Halant"/>
              <a:ea typeface="Halant"/>
              <a:cs typeface="Halant"/>
              <a:sym typeface="Halant"/>
            </a:endParaRPr>
          </a:p>
        </p:txBody>
      </p:sp>
      <p:sp>
        <p:nvSpPr>
          <p:cNvPr id="63" name="Google Shape;63;p1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2"/>
          <p:cNvSpPr txBox="1"/>
          <p:nvPr/>
        </p:nvSpPr>
        <p:spPr>
          <a:xfrm>
            <a:off x="301425" y="1157000"/>
            <a:ext cx="8553300" cy="321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300">
                <a:solidFill>
                  <a:srgbClr val="231F20"/>
                </a:solidFill>
                <a:latin typeface="Inter"/>
                <a:ea typeface="Inter"/>
                <a:cs typeface="Inter"/>
                <a:sym typeface="Inter"/>
              </a:rPr>
              <a:t>“The story of the Virgin of Guadalupe is more complicated than it might seem. After my host mother explained everything to me, her two adult children pulled me aside to clarify a few things. They told me that, according to many historians, the Spanish crown fabricated the story of the Virgin of Guadalupe in order to help convert indigenous peoples to Catholicism. The hill of Tepeyac, where Juan Diego supposedly saw the Virgin Mary, was originally a pilgrimage site for honoring one of the indigenous gods, Tonantzin. Many believe that the story was a way to draw the indigenous away from their old gods and encourage the Christian faith. If this is true, then the Spanish executed the plan masterfully. The Virgin of Guadalupe was and always has been known in Mexico as “La Morenita.” Morenita, which literally means “little brown girl,” is a term of affection that connotes the virgin’s racial identity as a mestiza, a mix between Spanish and indigenous heritage. Thus, the Virgin of Guadalupe is the ultimate symbol of religious syncretism and mestizaje in Mexico. The virgin symbolizes the successful, and of course forced, integration of Spanish Catholicism and local indigenous religions. In addition, she is the champion of la mestizaje, the mixing of races that resulted from the Spanish colonization.”</a:t>
            </a:r>
            <a:endParaRPr sz="1300">
              <a:solidFill>
                <a:srgbClr val="231F20"/>
              </a:solidFill>
              <a:latin typeface="Inter"/>
              <a:ea typeface="Inter"/>
              <a:cs typeface="Inter"/>
              <a:sym typeface="Inter"/>
            </a:endParaRPr>
          </a:p>
          <a:p>
            <a:pPr indent="0" lvl="0" marL="0" marR="0" rtl="0" algn="l">
              <a:lnSpc>
                <a:spcPct val="140000"/>
              </a:lnSpc>
              <a:spcBef>
                <a:spcPts val="0"/>
              </a:spcBef>
              <a:spcAft>
                <a:spcPts val="0"/>
              </a:spcAft>
              <a:buNone/>
            </a:pPr>
            <a:r>
              <a:t/>
            </a:r>
            <a:endParaRPr sz="1000">
              <a:solidFill>
                <a:srgbClr val="231F20"/>
              </a:solidFill>
              <a:latin typeface="Inter"/>
              <a:ea typeface="Inter"/>
              <a:cs typeface="Inter"/>
              <a:sym typeface="Inter"/>
            </a:endParaRPr>
          </a:p>
          <a:p>
            <a:pPr indent="0" lvl="0" marL="0" rtl="0" algn="l">
              <a:spcBef>
                <a:spcPts val="0"/>
              </a:spcBef>
              <a:spcAft>
                <a:spcPts val="0"/>
              </a:spcAft>
              <a:buNone/>
            </a:pPr>
            <a:r>
              <a:rPr lang="en" sz="1300">
                <a:solidFill>
                  <a:srgbClr val="231F20"/>
                </a:solidFill>
                <a:latin typeface="Halant"/>
                <a:ea typeface="Halant"/>
                <a:cs typeface="Halant"/>
                <a:sym typeface="Halant"/>
              </a:rPr>
              <a:t>Source: Junior Year Abroad Network Blog, “Race, Religion, and the Morenita,” Georgetown University Berkley Center for Religion, Peace, and World Affairs, November 3, 2016. </a:t>
            </a:r>
            <a:endParaRPr sz="1300">
              <a:solidFill>
                <a:srgbClr val="231F20"/>
              </a:solidFill>
              <a:latin typeface="Inter"/>
              <a:ea typeface="Inter"/>
              <a:cs typeface="Inter"/>
              <a:sym typeface="Inter"/>
            </a:endParaRPr>
          </a:p>
        </p:txBody>
      </p:sp>
      <p:sp>
        <p:nvSpPr>
          <p:cNvPr id="198" name="Google Shape;198;p2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9" name="Google Shape;199;p22"/>
          <p:cNvGrpSpPr/>
          <p:nvPr/>
        </p:nvGrpSpPr>
        <p:grpSpPr>
          <a:xfrm>
            <a:off x="-127008" y="4615004"/>
            <a:ext cx="9398022" cy="468724"/>
            <a:chOff x="204" y="0"/>
            <a:chExt cx="25061391" cy="1249931"/>
          </a:xfrm>
        </p:grpSpPr>
        <p:grpSp>
          <p:nvGrpSpPr>
            <p:cNvPr id="200" name="Google Shape;200;p22"/>
            <p:cNvGrpSpPr/>
            <p:nvPr/>
          </p:nvGrpSpPr>
          <p:grpSpPr>
            <a:xfrm rot="5400000">
              <a:off x="12002369" y="-11663474"/>
              <a:ext cx="1249931" cy="24576878"/>
              <a:chOff x="0" y="-38100"/>
              <a:chExt cx="246900" cy="4854692"/>
            </a:xfrm>
          </p:grpSpPr>
          <p:sp>
            <p:nvSpPr>
              <p:cNvPr id="201" name="Google Shape;201;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2" name="Google Shape;202;p2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3" name="Google Shape;203;p2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04" name="Google Shape;204;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5" name="Google Shape;205;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6" name="Google Shape;206;p2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2</a:t>
            </a:r>
            <a:endParaRPr sz="700"/>
          </a:p>
        </p:txBody>
      </p:sp>
      <p:sp>
        <p:nvSpPr>
          <p:cNvPr id="207" name="Google Shape;207;p2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3" name="Google Shape;213;p23"/>
          <p:cNvGrpSpPr/>
          <p:nvPr/>
        </p:nvGrpSpPr>
        <p:grpSpPr>
          <a:xfrm>
            <a:off x="-127008" y="4615004"/>
            <a:ext cx="9398022" cy="468724"/>
            <a:chOff x="204" y="0"/>
            <a:chExt cx="25061391" cy="1249931"/>
          </a:xfrm>
        </p:grpSpPr>
        <p:grpSp>
          <p:nvGrpSpPr>
            <p:cNvPr id="214" name="Google Shape;214;p23"/>
            <p:cNvGrpSpPr/>
            <p:nvPr/>
          </p:nvGrpSpPr>
          <p:grpSpPr>
            <a:xfrm rot="5400000">
              <a:off x="12002369" y="-11663474"/>
              <a:ext cx="1249931" cy="24576878"/>
              <a:chOff x="0" y="-38100"/>
              <a:chExt cx="246900" cy="4854692"/>
            </a:xfrm>
          </p:grpSpPr>
          <p:sp>
            <p:nvSpPr>
              <p:cNvPr id="215" name="Google Shape;215;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6" name="Google Shape;216;p2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7" name="Google Shape;217;p2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8" name="Google Shape;218;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9" name="Google Shape;219;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0" name="Google Shape;220;p23"/>
          <p:cNvSpPr txBox="1"/>
          <p:nvPr/>
        </p:nvSpPr>
        <p:spPr>
          <a:xfrm>
            <a:off x="685514" y="1925250"/>
            <a:ext cx="77730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u="sng">
                <a:solidFill>
                  <a:srgbClr val="231F20"/>
                </a:solidFill>
                <a:latin typeface="Halant"/>
                <a:ea typeface="Halant"/>
                <a:cs typeface="Halant"/>
                <a:sym typeface="Halant"/>
              </a:rPr>
              <a:t>STATION 3</a:t>
            </a:r>
            <a:endParaRPr b="1" sz="4200" u="sng">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CULTURAL ASSIMILATION</a:t>
            </a:r>
            <a:endParaRPr sz="700"/>
          </a:p>
        </p:txBody>
      </p:sp>
      <p:sp>
        <p:nvSpPr>
          <p:cNvPr id="221" name="Google Shape;221;p2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4"/>
          <p:cNvSpPr txBox="1"/>
          <p:nvPr/>
        </p:nvSpPr>
        <p:spPr>
          <a:xfrm>
            <a:off x="895670" y="1447990"/>
            <a:ext cx="7352700" cy="831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Cultural assimilation occurs when a group adopts the cultural practices and beliefs of another; in this case, the European culture was in many ways forced on Indigenous people</a:t>
            </a:r>
            <a:endParaRPr sz="1800">
              <a:solidFill>
                <a:srgbClr val="231F20"/>
              </a:solidFill>
              <a:latin typeface="Inter"/>
              <a:ea typeface="Inter"/>
              <a:cs typeface="Inter"/>
              <a:sym typeface="Inter"/>
            </a:endParaRPr>
          </a:p>
        </p:txBody>
      </p:sp>
      <p:sp>
        <p:nvSpPr>
          <p:cNvPr id="227" name="Google Shape;227;p2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8" name="Google Shape;228;p24"/>
          <p:cNvGrpSpPr/>
          <p:nvPr/>
        </p:nvGrpSpPr>
        <p:grpSpPr>
          <a:xfrm>
            <a:off x="-127008" y="4615004"/>
            <a:ext cx="9398022" cy="468724"/>
            <a:chOff x="204" y="0"/>
            <a:chExt cx="25061391" cy="1249931"/>
          </a:xfrm>
        </p:grpSpPr>
        <p:grpSp>
          <p:nvGrpSpPr>
            <p:cNvPr id="229" name="Google Shape;229;p24"/>
            <p:cNvGrpSpPr/>
            <p:nvPr/>
          </p:nvGrpSpPr>
          <p:grpSpPr>
            <a:xfrm rot="5400000">
              <a:off x="12002369" y="-11663474"/>
              <a:ext cx="1249931" cy="24576878"/>
              <a:chOff x="0" y="-38100"/>
              <a:chExt cx="246900" cy="4854692"/>
            </a:xfrm>
          </p:grpSpPr>
          <p:sp>
            <p:nvSpPr>
              <p:cNvPr id="230" name="Google Shape;230;p2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1" name="Google Shape;231;p2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2" name="Google Shape;232;p2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33" name="Google Shape;233;p2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4" name="Google Shape;234;p2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5" name="Google Shape;235;p2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3</a:t>
            </a:r>
            <a:endParaRPr sz="700"/>
          </a:p>
        </p:txBody>
      </p:sp>
      <p:sp>
        <p:nvSpPr>
          <p:cNvPr id="236" name="Google Shape;236;p2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5"/>
          <p:cNvSpPr txBox="1"/>
          <p:nvPr/>
        </p:nvSpPr>
        <p:spPr>
          <a:xfrm>
            <a:off x="895670" y="1219390"/>
            <a:ext cx="7352700" cy="29760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European-style clothing was pushed on Native people</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Agricultural techniques were taught and </a:t>
            </a:r>
            <a:r>
              <a:rPr lang="en" sz="1500">
                <a:solidFill>
                  <a:srgbClr val="231F20"/>
                </a:solidFill>
                <a:latin typeface="Inter"/>
                <a:ea typeface="Inter"/>
                <a:cs typeface="Inter"/>
                <a:sym typeface="Inter"/>
              </a:rPr>
              <a:t>sedentary</a:t>
            </a:r>
            <a:r>
              <a:rPr lang="en" sz="1500">
                <a:solidFill>
                  <a:srgbClr val="231F20"/>
                </a:solidFill>
                <a:latin typeface="Inter"/>
                <a:ea typeface="Inter"/>
                <a:cs typeface="Inter"/>
                <a:sym typeface="Inter"/>
              </a:rPr>
              <a:t> lifestyles that mirrored European lifestyles were encouraged</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Many Pre-Columbian Native American </a:t>
            </a:r>
            <a:r>
              <a:rPr lang="en" sz="1500">
                <a:solidFill>
                  <a:srgbClr val="231F20"/>
                </a:solidFill>
                <a:latin typeface="Inter"/>
                <a:ea typeface="Inter"/>
                <a:cs typeface="Inter"/>
                <a:sym typeface="Inter"/>
              </a:rPr>
              <a:t>societies were migratory </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Nuclear families and monogamy (one marriage partner) enforced </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Altered gender roles and how families were structured </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Established private property ownership, especially over land </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Native Americans often believed in communal ownership/usage </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1000"/>
              </a:spcAft>
              <a:buClr>
                <a:srgbClr val="231F20"/>
              </a:buClr>
              <a:buSzPts val="1500"/>
              <a:buFont typeface="Inter"/>
              <a:buChar char="●"/>
            </a:pPr>
            <a:r>
              <a:rPr lang="en" sz="1500">
                <a:solidFill>
                  <a:srgbClr val="231F20"/>
                </a:solidFill>
                <a:latin typeface="Inter"/>
                <a:ea typeface="Inter"/>
                <a:cs typeface="Inter"/>
                <a:sym typeface="Inter"/>
              </a:rPr>
              <a:t>Discouraged (and sometimes banned) traditional dances and ceremonies</a:t>
            </a:r>
            <a:endParaRPr sz="1500">
              <a:solidFill>
                <a:srgbClr val="231F20"/>
              </a:solidFill>
              <a:latin typeface="Inter"/>
              <a:ea typeface="Inter"/>
              <a:cs typeface="Inter"/>
              <a:sym typeface="Inter"/>
            </a:endParaRPr>
          </a:p>
        </p:txBody>
      </p:sp>
      <p:sp>
        <p:nvSpPr>
          <p:cNvPr id="242" name="Google Shape;242;p2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3" name="Google Shape;243;p25"/>
          <p:cNvGrpSpPr/>
          <p:nvPr/>
        </p:nvGrpSpPr>
        <p:grpSpPr>
          <a:xfrm>
            <a:off x="-127008" y="4615004"/>
            <a:ext cx="9398022" cy="468724"/>
            <a:chOff x="204" y="0"/>
            <a:chExt cx="25061391" cy="1249931"/>
          </a:xfrm>
        </p:grpSpPr>
        <p:grpSp>
          <p:nvGrpSpPr>
            <p:cNvPr id="244" name="Google Shape;244;p25"/>
            <p:cNvGrpSpPr/>
            <p:nvPr/>
          </p:nvGrpSpPr>
          <p:grpSpPr>
            <a:xfrm rot="5400000">
              <a:off x="12002369" y="-11663474"/>
              <a:ext cx="1249931" cy="24576878"/>
              <a:chOff x="0" y="-38100"/>
              <a:chExt cx="246900" cy="4854692"/>
            </a:xfrm>
          </p:grpSpPr>
          <p:sp>
            <p:nvSpPr>
              <p:cNvPr id="245" name="Google Shape;245;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6" name="Google Shape;246;p2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7" name="Google Shape;247;p2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8" name="Google Shape;248;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9" name="Google Shape;249;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0" name="Google Shape;250;p2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3</a:t>
            </a:r>
            <a:endParaRPr sz="700"/>
          </a:p>
        </p:txBody>
      </p:sp>
      <p:sp>
        <p:nvSpPr>
          <p:cNvPr id="251" name="Google Shape;251;p2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26"/>
          <p:cNvSpPr txBox="1"/>
          <p:nvPr/>
        </p:nvSpPr>
        <p:spPr>
          <a:xfrm>
            <a:off x="4275200" y="1448000"/>
            <a:ext cx="3973200" cy="1108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chemeClr val="dk1"/>
                </a:solidFill>
                <a:latin typeface="Inter"/>
                <a:ea typeface="Inter"/>
                <a:cs typeface="Inter"/>
                <a:sym typeface="Inter"/>
              </a:rPr>
              <a:t>Source: Perry, Mary Elizabeth, and Anne J. Cruz, editors, </a:t>
            </a:r>
            <a:r>
              <a:rPr lang="en" sz="1200">
                <a:solidFill>
                  <a:schemeClr val="dk1"/>
                </a:solidFill>
                <a:latin typeface="Inter"/>
                <a:ea typeface="Inter"/>
                <a:cs typeface="Inter"/>
                <a:sym typeface="Inter"/>
              </a:rPr>
              <a:t>"Bonfire of clothing, books, and items of idolatrous priests burned by the friars." in</a:t>
            </a:r>
            <a:r>
              <a:rPr lang="en" sz="1200">
                <a:solidFill>
                  <a:schemeClr val="dk1"/>
                </a:solidFill>
                <a:latin typeface="Inter"/>
                <a:ea typeface="Inter"/>
                <a:cs typeface="Inter"/>
                <a:sym typeface="Inter"/>
              </a:rPr>
              <a:t> Cultural Encounters: The Impact of the Inquisition in Spain and the New World. Berkeley:  University of California Press,  1991.</a:t>
            </a:r>
            <a:endParaRPr sz="1200">
              <a:solidFill>
                <a:schemeClr val="dk1"/>
              </a:solidFill>
              <a:latin typeface="Inter"/>
              <a:ea typeface="Inter"/>
              <a:cs typeface="Inter"/>
              <a:sym typeface="Inter"/>
            </a:endParaRPr>
          </a:p>
        </p:txBody>
      </p:sp>
      <p:sp>
        <p:nvSpPr>
          <p:cNvPr id="257" name="Google Shape;257;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8" name="Google Shape;258;p26"/>
          <p:cNvGrpSpPr/>
          <p:nvPr/>
        </p:nvGrpSpPr>
        <p:grpSpPr>
          <a:xfrm>
            <a:off x="-127008" y="4615004"/>
            <a:ext cx="9398022" cy="468724"/>
            <a:chOff x="204" y="0"/>
            <a:chExt cx="25061391" cy="1249931"/>
          </a:xfrm>
        </p:grpSpPr>
        <p:grpSp>
          <p:nvGrpSpPr>
            <p:cNvPr id="259" name="Google Shape;259;p26"/>
            <p:cNvGrpSpPr/>
            <p:nvPr/>
          </p:nvGrpSpPr>
          <p:grpSpPr>
            <a:xfrm rot="5400000">
              <a:off x="12002369" y="-11663474"/>
              <a:ext cx="1249931" cy="24576878"/>
              <a:chOff x="0" y="-38100"/>
              <a:chExt cx="246900" cy="4854692"/>
            </a:xfrm>
          </p:grpSpPr>
          <p:sp>
            <p:nvSpPr>
              <p:cNvPr id="260" name="Google Shape;260;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1" name="Google Shape;261;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2" name="Google Shape;262;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63" name="Google Shape;263;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4" name="Google Shape;264;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5" name="Google Shape;265;p26"/>
          <p:cNvSpPr txBox="1"/>
          <p:nvPr/>
        </p:nvSpPr>
        <p:spPr>
          <a:xfrm>
            <a:off x="22675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3</a:t>
            </a:r>
            <a:endParaRPr sz="700"/>
          </a:p>
        </p:txBody>
      </p:sp>
      <p:sp>
        <p:nvSpPr>
          <p:cNvPr id="266" name="Google Shape;266;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67" name="Google Shape;267;p26"/>
          <p:cNvPicPr preferRelativeResize="0"/>
          <p:nvPr/>
        </p:nvPicPr>
        <p:blipFill rotWithShape="1">
          <a:blip r:embed="rId4">
            <a:alphaModFix/>
          </a:blip>
          <a:srcRect b="0" l="0" r="0" t="20653"/>
          <a:stretch/>
        </p:blipFill>
        <p:spPr>
          <a:xfrm>
            <a:off x="338175" y="501075"/>
            <a:ext cx="3450000" cy="39491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7"/>
          <p:cNvSpPr txBox="1"/>
          <p:nvPr/>
        </p:nvSpPr>
        <p:spPr>
          <a:xfrm>
            <a:off x="3869423" y="1448000"/>
            <a:ext cx="4379100" cy="1339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chemeClr val="dk1"/>
                </a:solidFill>
                <a:latin typeface="Inter"/>
                <a:ea typeface="Inter"/>
                <a:cs typeface="Inter"/>
                <a:sym typeface="Inter"/>
              </a:rPr>
              <a:t>Source: Perry, Mary Elizabeth, and Anne J. Cruz, editors, "Great punishment of five major caciques and one woman for obstinacy and returning to idolatry after becoming Christians." in Cultural Encounters: The Impact of the Inquisition in Spain and the New World. Berkeley:  University of California Press,  1991.</a:t>
            </a:r>
            <a:endParaRPr sz="1500">
              <a:solidFill>
                <a:srgbClr val="231F20"/>
              </a:solidFill>
              <a:latin typeface="Inter"/>
              <a:ea typeface="Inter"/>
              <a:cs typeface="Inter"/>
              <a:sym typeface="Inter"/>
            </a:endParaRPr>
          </a:p>
          <a:p>
            <a:pPr indent="0" lvl="0" marL="0" marR="0" rtl="0" algn="l">
              <a:lnSpc>
                <a:spcPct val="140000"/>
              </a:lnSpc>
              <a:spcBef>
                <a:spcPts val="0"/>
              </a:spcBef>
              <a:spcAft>
                <a:spcPts val="0"/>
              </a:spcAft>
              <a:buNone/>
            </a:pPr>
            <a:r>
              <a:t/>
            </a:r>
            <a:endParaRPr sz="1500">
              <a:solidFill>
                <a:srgbClr val="231F20"/>
              </a:solidFill>
              <a:latin typeface="Inter"/>
              <a:ea typeface="Inter"/>
              <a:cs typeface="Inter"/>
              <a:sym typeface="Inter"/>
            </a:endParaRPr>
          </a:p>
        </p:txBody>
      </p:sp>
      <p:sp>
        <p:nvSpPr>
          <p:cNvPr id="273" name="Google Shape;273;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4" name="Google Shape;274;p27"/>
          <p:cNvGrpSpPr/>
          <p:nvPr/>
        </p:nvGrpSpPr>
        <p:grpSpPr>
          <a:xfrm>
            <a:off x="-127008" y="4615004"/>
            <a:ext cx="9398022" cy="468724"/>
            <a:chOff x="204" y="0"/>
            <a:chExt cx="25061391" cy="1249931"/>
          </a:xfrm>
        </p:grpSpPr>
        <p:grpSp>
          <p:nvGrpSpPr>
            <p:cNvPr id="275" name="Google Shape;275;p27"/>
            <p:cNvGrpSpPr/>
            <p:nvPr/>
          </p:nvGrpSpPr>
          <p:grpSpPr>
            <a:xfrm rot="5400000">
              <a:off x="12002369" y="-11663474"/>
              <a:ext cx="1249931" cy="24576878"/>
              <a:chOff x="0" y="-38100"/>
              <a:chExt cx="246900" cy="4854692"/>
            </a:xfrm>
          </p:grpSpPr>
          <p:sp>
            <p:nvSpPr>
              <p:cNvPr id="276" name="Google Shape;276;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7" name="Google Shape;277;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8" name="Google Shape;278;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79" name="Google Shape;279;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0" name="Google Shape;280;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1" name="Google Shape;281;p27"/>
          <p:cNvSpPr txBox="1"/>
          <p:nvPr/>
        </p:nvSpPr>
        <p:spPr>
          <a:xfrm>
            <a:off x="22675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3</a:t>
            </a:r>
            <a:endParaRPr sz="700"/>
          </a:p>
        </p:txBody>
      </p:sp>
      <p:sp>
        <p:nvSpPr>
          <p:cNvPr id="282" name="Google Shape;282;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83" name="Google Shape;283;p27"/>
          <p:cNvPicPr preferRelativeResize="0"/>
          <p:nvPr/>
        </p:nvPicPr>
        <p:blipFill rotWithShape="1">
          <a:blip r:embed="rId4">
            <a:alphaModFix/>
          </a:blip>
          <a:srcRect b="0" l="0" r="0" t="-20670"/>
          <a:stretch/>
        </p:blipFill>
        <p:spPr>
          <a:xfrm>
            <a:off x="194207" y="-528500"/>
            <a:ext cx="3525786"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9" name="Google Shape;289;p28"/>
          <p:cNvGrpSpPr/>
          <p:nvPr/>
        </p:nvGrpSpPr>
        <p:grpSpPr>
          <a:xfrm>
            <a:off x="-127008" y="4615004"/>
            <a:ext cx="9398022" cy="468724"/>
            <a:chOff x="204" y="0"/>
            <a:chExt cx="25061391" cy="1249931"/>
          </a:xfrm>
        </p:grpSpPr>
        <p:grpSp>
          <p:nvGrpSpPr>
            <p:cNvPr id="290" name="Google Shape;290;p28"/>
            <p:cNvGrpSpPr/>
            <p:nvPr/>
          </p:nvGrpSpPr>
          <p:grpSpPr>
            <a:xfrm rot="5400000">
              <a:off x="12002369" y="-11663474"/>
              <a:ext cx="1249931" cy="24576878"/>
              <a:chOff x="0" y="-38100"/>
              <a:chExt cx="246900" cy="4854692"/>
            </a:xfrm>
          </p:grpSpPr>
          <p:sp>
            <p:nvSpPr>
              <p:cNvPr id="291" name="Google Shape;291;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2" name="Google Shape;292;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3" name="Google Shape;293;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94" name="Google Shape;294;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5" name="Google Shape;295;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6" name="Google Shape;296;p28"/>
          <p:cNvSpPr txBox="1"/>
          <p:nvPr/>
        </p:nvSpPr>
        <p:spPr>
          <a:xfrm>
            <a:off x="88062" y="1602000"/>
            <a:ext cx="8967900" cy="1939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u="sng">
                <a:solidFill>
                  <a:srgbClr val="231F20"/>
                </a:solidFill>
                <a:latin typeface="Halant"/>
                <a:ea typeface="Halant"/>
                <a:cs typeface="Halant"/>
                <a:sym typeface="Halant"/>
              </a:rPr>
              <a:t>STATION 4</a:t>
            </a:r>
            <a:endParaRPr b="1" sz="4200" u="sng">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CREATION OF WRITTEN LANGUAGE</a:t>
            </a:r>
            <a:endParaRPr sz="700"/>
          </a:p>
        </p:txBody>
      </p:sp>
      <p:sp>
        <p:nvSpPr>
          <p:cNvPr id="297" name="Google Shape;297;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9"/>
          <p:cNvSpPr txBox="1"/>
          <p:nvPr/>
        </p:nvSpPr>
        <p:spPr>
          <a:xfrm>
            <a:off x="895670" y="1447990"/>
            <a:ext cx="7352700" cy="2601300"/>
          </a:xfrm>
          <a:prstGeom prst="rect">
            <a:avLst/>
          </a:prstGeom>
          <a:noFill/>
          <a:ln>
            <a:noFill/>
          </a:ln>
        </p:spPr>
        <p:txBody>
          <a:bodyPr anchorCtr="0" anchor="t" bIns="0" lIns="0" spcFirstLastPara="1" rIns="0" wrap="square" tIns="0">
            <a:spAutoFit/>
          </a:bodyPr>
          <a:lstStyle/>
          <a:p>
            <a:pPr indent="-342900" lvl="0" marL="457200" marR="0" rtl="0" algn="l">
              <a:lnSpc>
                <a:spcPct val="100000"/>
              </a:lnSpc>
              <a:spcBef>
                <a:spcPts val="0"/>
              </a:spcBef>
              <a:spcAft>
                <a:spcPts val="0"/>
              </a:spcAft>
              <a:buClr>
                <a:srgbClr val="231F20"/>
              </a:buClr>
              <a:buSzPts val="1800"/>
              <a:buFont typeface="Inter"/>
              <a:buChar char="●"/>
            </a:pPr>
            <a:r>
              <a:rPr lang="en" sz="1800">
                <a:solidFill>
                  <a:srgbClr val="231F20"/>
                </a:solidFill>
                <a:latin typeface="Inter"/>
                <a:ea typeface="Inter"/>
                <a:cs typeface="Inter"/>
                <a:sym typeface="Inter"/>
              </a:rPr>
              <a:t>To assist with conversion, missionaries helped to establish a written alphabet and language for the Indigenous Americans, who did not have a written language </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Missionaries also wrote dictionaries converting Native </a:t>
            </a:r>
            <a:r>
              <a:rPr lang="en" sz="1800">
                <a:solidFill>
                  <a:srgbClr val="231F20"/>
                </a:solidFill>
                <a:latin typeface="Inter"/>
                <a:ea typeface="Inter"/>
                <a:cs typeface="Inter"/>
                <a:sym typeface="Inter"/>
              </a:rPr>
              <a:t>language</a:t>
            </a:r>
            <a:r>
              <a:rPr lang="en" sz="1800">
                <a:solidFill>
                  <a:srgbClr val="231F20"/>
                </a:solidFill>
                <a:latin typeface="Inter"/>
                <a:ea typeface="Inter"/>
                <a:cs typeface="Inter"/>
                <a:sym typeface="Inter"/>
              </a:rPr>
              <a:t> to European languages </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Language</a:t>
            </a:r>
            <a:r>
              <a:rPr lang="en" sz="1800">
                <a:solidFill>
                  <a:srgbClr val="231F20"/>
                </a:solidFill>
                <a:latin typeface="Inter"/>
                <a:ea typeface="Inter"/>
                <a:cs typeface="Inter"/>
                <a:sym typeface="Inter"/>
              </a:rPr>
              <a:t> used for translations of the Bible and religious instruction</a:t>
            </a:r>
            <a:endParaRPr sz="1800">
              <a:solidFill>
                <a:srgbClr val="231F20"/>
              </a:solidFill>
              <a:latin typeface="Inter"/>
              <a:ea typeface="Inter"/>
              <a:cs typeface="Inter"/>
              <a:sym typeface="Inter"/>
            </a:endParaRPr>
          </a:p>
          <a:p>
            <a:pPr indent="0" lvl="0" marL="0" marR="0" rtl="0" algn="l">
              <a:lnSpc>
                <a:spcPct val="100000"/>
              </a:lnSpc>
              <a:spcBef>
                <a:spcPts val="1000"/>
              </a:spcBef>
              <a:spcAft>
                <a:spcPts val="1000"/>
              </a:spcAft>
              <a:buNone/>
            </a:pPr>
            <a:r>
              <a:t/>
            </a:r>
            <a:endParaRPr sz="1800">
              <a:solidFill>
                <a:srgbClr val="231F20"/>
              </a:solidFill>
              <a:latin typeface="Inter"/>
              <a:ea typeface="Inter"/>
              <a:cs typeface="Inter"/>
              <a:sym typeface="Inter"/>
            </a:endParaRPr>
          </a:p>
        </p:txBody>
      </p:sp>
      <p:sp>
        <p:nvSpPr>
          <p:cNvPr id="303" name="Google Shape;303;p2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4" name="Google Shape;304;p29"/>
          <p:cNvGrpSpPr/>
          <p:nvPr/>
        </p:nvGrpSpPr>
        <p:grpSpPr>
          <a:xfrm>
            <a:off x="-127008" y="4615004"/>
            <a:ext cx="9398022" cy="468724"/>
            <a:chOff x="204" y="0"/>
            <a:chExt cx="25061391" cy="1249931"/>
          </a:xfrm>
        </p:grpSpPr>
        <p:grpSp>
          <p:nvGrpSpPr>
            <p:cNvPr id="305" name="Google Shape;305;p29"/>
            <p:cNvGrpSpPr/>
            <p:nvPr/>
          </p:nvGrpSpPr>
          <p:grpSpPr>
            <a:xfrm rot="5400000">
              <a:off x="12002369" y="-11663474"/>
              <a:ext cx="1249931" cy="24576878"/>
              <a:chOff x="0" y="-38100"/>
              <a:chExt cx="246900" cy="4854692"/>
            </a:xfrm>
          </p:grpSpPr>
          <p:sp>
            <p:nvSpPr>
              <p:cNvPr id="306" name="Google Shape;306;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7" name="Google Shape;307;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8" name="Google Shape;308;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09" name="Google Shape;309;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0" name="Google Shape;310;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1" name="Google Shape;311;p2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4</a:t>
            </a:r>
            <a:endParaRPr sz="700"/>
          </a:p>
        </p:txBody>
      </p:sp>
      <p:sp>
        <p:nvSpPr>
          <p:cNvPr id="312" name="Google Shape;312;p2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0"/>
          <p:cNvSpPr txBox="1"/>
          <p:nvPr/>
        </p:nvSpPr>
        <p:spPr>
          <a:xfrm>
            <a:off x="4097500" y="1448000"/>
            <a:ext cx="4217700" cy="1662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Source: Alonso de Molina, </a:t>
            </a:r>
            <a:r>
              <a:rPr i="1" lang="en" sz="1200">
                <a:solidFill>
                  <a:srgbClr val="231F20"/>
                </a:solidFill>
                <a:latin typeface="Inter"/>
                <a:ea typeface="Inter"/>
                <a:cs typeface="Inter"/>
                <a:sym typeface="Inter"/>
              </a:rPr>
              <a:t>Aquí comiença un vocabulario en la lengua castellana y mexicana,</a:t>
            </a:r>
            <a:r>
              <a:rPr lang="en" sz="1200">
                <a:solidFill>
                  <a:srgbClr val="231F20"/>
                </a:solidFill>
                <a:latin typeface="Inter"/>
                <a:ea typeface="Inter"/>
                <a:cs typeface="Inter"/>
                <a:sym typeface="Inter"/>
              </a:rPr>
              <a:t> 1555. Rare Book and Special Collections, Library of Congress.</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Note: The first dictionary of Indigenous languages written by Alonso de Molina, a Franciscan cleric. It documented the language of Nahuatl, which was spoken in central Mexico. This made it easier for missionaries to learn the </a:t>
            </a:r>
            <a:r>
              <a:rPr lang="en" sz="1200">
                <a:latin typeface="Inter"/>
                <a:ea typeface="Inter"/>
                <a:cs typeface="Inter"/>
                <a:sym typeface="Inter"/>
              </a:rPr>
              <a:t>language</a:t>
            </a:r>
            <a:r>
              <a:rPr lang="en" sz="1200">
                <a:latin typeface="Inter"/>
                <a:ea typeface="Inter"/>
                <a:cs typeface="Inter"/>
                <a:sym typeface="Inter"/>
              </a:rPr>
              <a:t> and communicate with Native peoples.</a:t>
            </a:r>
            <a:endParaRPr sz="1200">
              <a:latin typeface="Inter"/>
              <a:ea typeface="Inter"/>
              <a:cs typeface="Inter"/>
              <a:sym typeface="Inter"/>
            </a:endParaRPr>
          </a:p>
        </p:txBody>
      </p:sp>
      <p:sp>
        <p:nvSpPr>
          <p:cNvPr id="318" name="Google Shape;318;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9" name="Google Shape;319;p30"/>
          <p:cNvGrpSpPr/>
          <p:nvPr/>
        </p:nvGrpSpPr>
        <p:grpSpPr>
          <a:xfrm>
            <a:off x="-127008" y="4615004"/>
            <a:ext cx="9398022" cy="468724"/>
            <a:chOff x="204" y="0"/>
            <a:chExt cx="25061391" cy="1249931"/>
          </a:xfrm>
        </p:grpSpPr>
        <p:grpSp>
          <p:nvGrpSpPr>
            <p:cNvPr id="320" name="Google Shape;320;p30"/>
            <p:cNvGrpSpPr/>
            <p:nvPr/>
          </p:nvGrpSpPr>
          <p:grpSpPr>
            <a:xfrm rot="5400000">
              <a:off x="12002369" y="-11663474"/>
              <a:ext cx="1249931" cy="24576878"/>
              <a:chOff x="0" y="-38100"/>
              <a:chExt cx="246900" cy="4854692"/>
            </a:xfrm>
          </p:grpSpPr>
          <p:sp>
            <p:nvSpPr>
              <p:cNvPr id="321" name="Google Shape;321;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2" name="Google Shape;322;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3" name="Google Shape;323;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24" name="Google Shape;324;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5" name="Google Shape;325;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6" name="Google Shape;326;p30"/>
          <p:cNvSpPr txBox="1"/>
          <p:nvPr/>
        </p:nvSpPr>
        <p:spPr>
          <a:xfrm>
            <a:off x="4146508" y="438150"/>
            <a:ext cx="37206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4</a:t>
            </a:r>
            <a:endParaRPr sz="700"/>
          </a:p>
        </p:txBody>
      </p:sp>
      <p:sp>
        <p:nvSpPr>
          <p:cNvPr id="327" name="Google Shape;327;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28" name="Google Shape;328;p30"/>
          <p:cNvPicPr preferRelativeResize="0"/>
          <p:nvPr/>
        </p:nvPicPr>
        <p:blipFill rotWithShape="1">
          <a:blip r:embed="rId4">
            <a:alphaModFix/>
          </a:blip>
          <a:srcRect b="0" l="0" r="9090" t="5651"/>
          <a:stretch/>
        </p:blipFill>
        <p:spPr>
          <a:xfrm>
            <a:off x="431325" y="102225"/>
            <a:ext cx="3029124" cy="45659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31"/>
          <p:cNvSpPr txBox="1"/>
          <p:nvPr/>
        </p:nvSpPr>
        <p:spPr>
          <a:xfrm>
            <a:off x="4097498" y="1219400"/>
            <a:ext cx="4150800" cy="2401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Source: </a:t>
            </a:r>
            <a:r>
              <a:rPr lang="en" sz="1200">
                <a:solidFill>
                  <a:srgbClr val="231F20"/>
                </a:solidFill>
                <a:latin typeface="Inter"/>
                <a:ea typeface="Inter"/>
                <a:cs typeface="Inter"/>
                <a:sym typeface="Inter"/>
              </a:rPr>
              <a:t>Quechua Catechism Chile, 19th Century.</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Note: </a:t>
            </a:r>
            <a:r>
              <a:rPr lang="en" sz="1200">
                <a:latin typeface="Inter"/>
                <a:ea typeface="Inter"/>
                <a:cs typeface="Inter"/>
                <a:sym typeface="Inter"/>
              </a:rPr>
              <a:t>Pictographic catechism to help the Quechua people in the Andes learn Christianity </a:t>
            </a:r>
            <a:endParaRPr sz="1200">
              <a:latin typeface="Inter"/>
              <a:ea typeface="Inter"/>
              <a:cs typeface="Inter"/>
              <a:sym typeface="Inter"/>
            </a:endParaRPr>
          </a:p>
          <a:p>
            <a:pPr indent="0" lvl="0" marL="0" marR="0" rtl="0" algn="l">
              <a:lnSpc>
                <a:spcPct val="100000"/>
              </a:lnSpc>
              <a:spcBef>
                <a:spcPts val="0"/>
              </a:spcBef>
              <a:spcAft>
                <a:spcPts val="0"/>
              </a:spcAft>
              <a:buNone/>
            </a:pPr>
            <a:r>
              <a:t/>
            </a:r>
            <a:endParaRPr sz="1200">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Translation :1. I believe in [kneeler]; 2. God [standing man with cloak and halo in oval]; 3. the Father Almighty [enlarged version of preceding God symbol]; 4. I believe in [kneeler]; 5. Jesus Christ [crucifix]; 6. I believe in [kneeler]; 7. heaven [ornamented circle with seated God]; 8. and earth [church in circle]; 9. the all powerful God [standing man with cloak and hat in oval]; 10. Father [man holding child or soul]; 11. creator [artisan with hammer].</a:t>
            </a:r>
            <a:endParaRPr sz="1200">
              <a:latin typeface="Inter"/>
              <a:ea typeface="Inter"/>
              <a:cs typeface="Inter"/>
              <a:sym typeface="Inter"/>
            </a:endParaRPr>
          </a:p>
        </p:txBody>
      </p:sp>
      <p:sp>
        <p:nvSpPr>
          <p:cNvPr id="334" name="Google Shape;334;p3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5" name="Google Shape;335;p31"/>
          <p:cNvGrpSpPr/>
          <p:nvPr/>
        </p:nvGrpSpPr>
        <p:grpSpPr>
          <a:xfrm>
            <a:off x="-127008" y="4615004"/>
            <a:ext cx="9398022" cy="468724"/>
            <a:chOff x="204" y="0"/>
            <a:chExt cx="25061391" cy="1249931"/>
          </a:xfrm>
        </p:grpSpPr>
        <p:grpSp>
          <p:nvGrpSpPr>
            <p:cNvPr id="336" name="Google Shape;336;p31"/>
            <p:cNvGrpSpPr/>
            <p:nvPr/>
          </p:nvGrpSpPr>
          <p:grpSpPr>
            <a:xfrm rot="5400000">
              <a:off x="12002369" y="-11663474"/>
              <a:ext cx="1249931" cy="24576878"/>
              <a:chOff x="0" y="-38100"/>
              <a:chExt cx="246900" cy="4854692"/>
            </a:xfrm>
          </p:grpSpPr>
          <p:sp>
            <p:nvSpPr>
              <p:cNvPr id="337" name="Google Shape;337;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8" name="Google Shape;338;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9" name="Google Shape;339;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40" name="Google Shape;340;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1" name="Google Shape;341;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2" name="Google Shape;342;p31"/>
          <p:cNvSpPr txBox="1"/>
          <p:nvPr/>
        </p:nvSpPr>
        <p:spPr>
          <a:xfrm>
            <a:off x="4146508" y="438150"/>
            <a:ext cx="37206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4</a:t>
            </a:r>
            <a:endParaRPr sz="700"/>
          </a:p>
        </p:txBody>
      </p:sp>
      <p:sp>
        <p:nvSpPr>
          <p:cNvPr id="343" name="Google Shape;343;p3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44" name="Google Shape;344;p31"/>
          <p:cNvPicPr preferRelativeResize="0"/>
          <p:nvPr/>
        </p:nvPicPr>
        <p:blipFill>
          <a:blip r:embed="rId4">
            <a:alphaModFix/>
          </a:blip>
          <a:stretch>
            <a:fillRect/>
          </a:stretch>
        </p:blipFill>
        <p:spPr>
          <a:xfrm>
            <a:off x="528450" y="180875"/>
            <a:ext cx="3068750" cy="43554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nvSpPr>
        <p:spPr>
          <a:xfrm>
            <a:off x="895670" y="1447990"/>
            <a:ext cx="7352700" cy="2601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Overview of Missionaries- Spanish America </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Missions were created to teach Native Americans about religion and to assimilate them to Spanish culture </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Encomienda system gave Spanish control over Indigenous labor and tribute collection in exchange for teaching them about Catholicism and protection (essentially </a:t>
            </a:r>
            <a:r>
              <a:rPr lang="en" sz="1800">
                <a:solidFill>
                  <a:srgbClr val="231F20"/>
                </a:solidFill>
                <a:latin typeface="Inter"/>
                <a:ea typeface="Inter"/>
                <a:cs typeface="Inter"/>
                <a:sym typeface="Inter"/>
              </a:rPr>
              <a:t>forced</a:t>
            </a:r>
            <a:r>
              <a:rPr lang="en" sz="1800">
                <a:solidFill>
                  <a:srgbClr val="231F20"/>
                </a:solidFill>
                <a:latin typeface="Inter"/>
                <a:ea typeface="Inter"/>
                <a:cs typeface="Inter"/>
                <a:sym typeface="Inter"/>
              </a:rPr>
              <a:t> labor and religious teachings)</a:t>
            </a:r>
            <a:endParaRPr sz="1800">
              <a:solidFill>
                <a:srgbClr val="231F20"/>
              </a:solidFill>
              <a:latin typeface="Inter"/>
              <a:ea typeface="Inter"/>
              <a:cs typeface="Inter"/>
              <a:sym typeface="Inter"/>
            </a:endParaRPr>
          </a:p>
          <a:p>
            <a:pPr indent="-342900" lvl="1" marL="914400" marR="0" rtl="0" algn="l">
              <a:lnSpc>
                <a:spcPct val="100000"/>
              </a:lnSpc>
              <a:spcBef>
                <a:spcPts val="1000"/>
              </a:spcBef>
              <a:spcAft>
                <a:spcPts val="1000"/>
              </a:spcAft>
              <a:buClr>
                <a:srgbClr val="231F20"/>
              </a:buClr>
              <a:buSzPts val="1800"/>
              <a:buFont typeface="Inter"/>
              <a:buChar char="○"/>
            </a:pPr>
            <a:r>
              <a:rPr lang="en" sz="1800">
                <a:solidFill>
                  <a:srgbClr val="231F20"/>
                </a:solidFill>
                <a:latin typeface="Inter"/>
                <a:ea typeface="Inter"/>
                <a:cs typeface="Inter"/>
                <a:sym typeface="Inter"/>
              </a:rPr>
              <a:t>Also taught European agricultural practices </a:t>
            </a:r>
            <a:endParaRPr sz="1800">
              <a:solidFill>
                <a:srgbClr val="231F20"/>
              </a:solidFill>
              <a:latin typeface="Inter"/>
              <a:ea typeface="Inter"/>
              <a:cs typeface="Inter"/>
              <a:sym typeface="Inter"/>
            </a:endParaRPr>
          </a:p>
        </p:txBody>
      </p:sp>
      <p:sp>
        <p:nvSpPr>
          <p:cNvPr id="69" name="Google Shape;69;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0" name="Google Shape;70;p14"/>
          <p:cNvGrpSpPr/>
          <p:nvPr/>
        </p:nvGrpSpPr>
        <p:grpSpPr>
          <a:xfrm>
            <a:off x="-127008" y="4615004"/>
            <a:ext cx="9398022" cy="468724"/>
            <a:chOff x="204" y="0"/>
            <a:chExt cx="25061391" cy="1249931"/>
          </a:xfrm>
        </p:grpSpPr>
        <p:grpSp>
          <p:nvGrpSpPr>
            <p:cNvPr id="71" name="Google Shape;71;p14"/>
            <p:cNvGrpSpPr/>
            <p:nvPr/>
          </p:nvGrpSpPr>
          <p:grpSpPr>
            <a:xfrm rot="5400000">
              <a:off x="12002369" y="-11663474"/>
              <a:ext cx="1249931" cy="24576878"/>
              <a:chOff x="0" y="-38100"/>
              <a:chExt cx="246900" cy="4854692"/>
            </a:xfrm>
          </p:grpSpPr>
          <p:sp>
            <p:nvSpPr>
              <p:cNvPr id="72" name="Google Shape;72;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3" name="Google Shape;73;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4" name="Google Shape;74;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75" name="Google Shape;75;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76" name="Google Shape;76;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77" name="Google Shape;77;p1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1</a:t>
            </a:r>
            <a:endParaRPr sz="700"/>
          </a:p>
        </p:txBody>
      </p:sp>
      <p:sp>
        <p:nvSpPr>
          <p:cNvPr id="78" name="Google Shape;78;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0" name="Google Shape;350;p32"/>
          <p:cNvGrpSpPr/>
          <p:nvPr/>
        </p:nvGrpSpPr>
        <p:grpSpPr>
          <a:xfrm>
            <a:off x="-127008" y="4615004"/>
            <a:ext cx="9398022" cy="468724"/>
            <a:chOff x="204" y="0"/>
            <a:chExt cx="25061391" cy="1249931"/>
          </a:xfrm>
        </p:grpSpPr>
        <p:grpSp>
          <p:nvGrpSpPr>
            <p:cNvPr id="351" name="Google Shape;351;p32"/>
            <p:cNvGrpSpPr/>
            <p:nvPr/>
          </p:nvGrpSpPr>
          <p:grpSpPr>
            <a:xfrm rot="5400000">
              <a:off x="12002369" y="-11663474"/>
              <a:ext cx="1249931" cy="24576878"/>
              <a:chOff x="0" y="-38100"/>
              <a:chExt cx="246900" cy="4854692"/>
            </a:xfrm>
          </p:grpSpPr>
          <p:sp>
            <p:nvSpPr>
              <p:cNvPr id="352" name="Google Shape;352;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3" name="Google Shape;353;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4" name="Google Shape;354;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55" name="Google Shape;355;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6" name="Google Shape;356;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7" name="Google Shape;357;p32"/>
          <p:cNvSpPr txBox="1"/>
          <p:nvPr/>
        </p:nvSpPr>
        <p:spPr>
          <a:xfrm>
            <a:off x="4146508" y="438150"/>
            <a:ext cx="37206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4</a:t>
            </a:r>
            <a:endParaRPr sz="700"/>
          </a:p>
        </p:txBody>
      </p:sp>
      <p:sp>
        <p:nvSpPr>
          <p:cNvPr id="358" name="Google Shape;358;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59" name="Google Shape;359;p32"/>
          <p:cNvPicPr preferRelativeResize="0"/>
          <p:nvPr/>
        </p:nvPicPr>
        <p:blipFill>
          <a:blip r:embed="rId4">
            <a:alphaModFix/>
          </a:blip>
          <a:stretch>
            <a:fillRect/>
          </a:stretch>
        </p:blipFill>
        <p:spPr>
          <a:xfrm>
            <a:off x="144150" y="279731"/>
            <a:ext cx="2133449" cy="3060275"/>
          </a:xfrm>
          <a:prstGeom prst="rect">
            <a:avLst/>
          </a:prstGeom>
          <a:noFill/>
          <a:ln>
            <a:noFill/>
          </a:ln>
        </p:spPr>
      </p:pic>
      <p:pic>
        <p:nvPicPr>
          <p:cNvPr id="360" name="Google Shape;360;p32"/>
          <p:cNvPicPr preferRelativeResize="0"/>
          <p:nvPr/>
        </p:nvPicPr>
        <p:blipFill rotWithShape="1">
          <a:blip r:embed="rId5">
            <a:alphaModFix/>
          </a:blip>
          <a:srcRect b="0" l="8665" r="5534" t="0"/>
          <a:stretch/>
        </p:blipFill>
        <p:spPr>
          <a:xfrm>
            <a:off x="1423075" y="1502450"/>
            <a:ext cx="2248219" cy="3060275"/>
          </a:xfrm>
          <a:prstGeom prst="rect">
            <a:avLst/>
          </a:prstGeom>
          <a:noFill/>
          <a:ln>
            <a:noFill/>
          </a:ln>
        </p:spPr>
      </p:pic>
      <p:sp>
        <p:nvSpPr>
          <p:cNvPr id="361" name="Google Shape;361;p32"/>
          <p:cNvSpPr txBox="1"/>
          <p:nvPr/>
        </p:nvSpPr>
        <p:spPr>
          <a:xfrm>
            <a:off x="3898900" y="1164175"/>
            <a:ext cx="5079900" cy="331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Source: </a:t>
            </a:r>
            <a:r>
              <a:rPr lang="en" sz="1200">
                <a:solidFill>
                  <a:srgbClr val="231F20"/>
                </a:solidFill>
                <a:highlight>
                  <a:srgbClr val="F8F9FA"/>
                </a:highlight>
                <a:latin typeface="Inter"/>
                <a:ea typeface="Inter"/>
                <a:cs typeface="Inter"/>
                <a:sym typeface="Inter"/>
              </a:rPr>
              <a:t>Bernardino de Sahagún</a:t>
            </a:r>
            <a:r>
              <a:rPr lang="en" sz="1200">
                <a:latin typeface="Inter"/>
                <a:ea typeface="Inter"/>
                <a:cs typeface="Inter"/>
                <a:sym typeface="Inter"/>
              </a:rPr>
              <a:t>, </a:t>
            </a:r>
            <a:r>
              <a:rPr lang="en" sz="1200">
                <a:solidFill>
                  <a:srgbClr val="202122"/>
                </a:solidFill>
                <a:highlight>
                  <a:srgbClr val="F8F9FA"/>
                </a:highlight>
                <a:latin typeface="Inter"/>
                <a:ea typeface="Inter"/>
                <a:cs typeface="Inter"/>
                <a:sym typeface="Inter"/>
              </a:rPr>
              <a:t>Pages viiv &amp; xivv, of book I (Gods) from the Florentine codex, 1575-1577.</a:t>
            </a:r>
            <a:endParaRPr sz="1200">
              <a:solidFill>
                <a:srgbClr val="202122"/>
              </a:solidFill>
              <a:highlight>
                <a:srgbClr val="F8F9FA"/>
              </a:highlight>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02122"/>
              </a:solidFill>
              <a:highlight>
                <a:srgbClr val="F8F9FA"/>
              </a:highlight>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02122"/>
                </a:solidFill>
                <a:highlight>
                  <a:srgbClr val="F8F9FA"/>
                </a:highlight>
                <a:latin typeface="Inter"/>
                <a:ea typeface="Inter"/>
                <a:cs typeface="Inter"/>
                <a:sym typeface="Inter"/>
              </a:rPr>
              <a:t>Note: </a:t>
            </a:r>
            <a:r>
              <a:rPr i="1" lang="en" sz="1200">
                <a:solidFill>
                  <a:srgbClr val="202122"/>
                </a:solidFill>
                <a:highlight>
                  <a:srgbClr val="FFFFFF"/>
                </a:highlight>
                <a:latin typeface="Inter"/>
                <a:ea typeface="Inter"/>
                <a:cs typeface="Inter"/>
                <a:sym typeface="Inter"/>
              </a:rPr>
              <a:t>The Florentine Codex</a:t>
            </a:r>
            <a:r>
              <a:rPr lang="en" sz="1200">
                <a:solidFill>
                  <a:srgbClr val="202122"/>
                </a:solidFill>
                <a:highlight>
                  <a:srgbClr val="FFFFFF"/>
                </a:highlight>
                <a:latin typeface="Inter"/>
                <a:ea typeface="Inter"/>
                <a:cs typeface="Inter"/>
                <a:sym typeface="Inter"/>
              </a:rPr>
              <a:t> is a 16th-century ethnographic research study in Mesoamerica. It was created with Nahua elders, consisting of 2,500 pages to document the culture, religion, practices, and history of the Aztec people.</a:t>
            </a:r>
            <a:endParaRPr sz="1200">
              <a:solidFill>
                <a:srgbClr val="202122"/>
              </a:solidFill>
              <a:highlight>
                <a:srgbClr val="FFFFFF"/>
              </a:highlight>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02122"/>
              </a:solidFill>
              <a:highlight>
                <a:srgbClr val="FFFFFF"/>
              </a:highlight>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02122"/>
                </a:solidFill>
                <a:highlight>
                  <a:srgbClr val="FFFFFF"/>
                </a:highlight>
                <a:latin typeface="Inter"/>
                <a:ea typeface="Inter"/>
                <a:cs typeface="Inter"/>
                <a:sym typeface="Inter"/>
              </a:rPr>
              <a:t>Page viiv relevant text (Spanish to English Translation): </a:t>
            </a:r>
            <a:endParaRPr sz="1200">
              <a:solidFill>
                <a:srgbClr val="202122"/>
              </a:solidFill>
              <a:highlight>
                <a:srgbClr val="FFFFFF"/>
              </a:highlight>
              <a:latin typeface="Inter"/>
              <a:ea typeface="Inter"/>
              <a:cs typeface="Inter"/>
              <a:sym typeface="Inter"/>
            </a:endParaRPr>
          </a:p>
          <a:p>
            <a:pPr indent="0" lvl="0" marL="0" marR="0" rtl="0" algn="l">
              <a:lnSpc>
                <a:spcPct val="100000"/>
              </a:lnSpc>
              <a:spcBef>
                <a:spcPts val="0"/>
              </a:spcBef>
              <a:spcAft>
                <a:spcPts val="0"/>
              </a:spcAft>
              <a:buNone/>
            </a:pPr>
            <a:r>
              <a:rPr lang="en" sz="1000">
                <a:solidFill>
                  <a:schemeClr val="dk1"/>
                </a:solidFill>
                <a:highlight>
                  <a:srgbClr val="FFFFFF"/>
                </a:highlight>
                <a:latin typeface="Inter"/>
                <a:ea typeface="Inter"/>
                <a:cs typeface="Inter"/>
                <a:sym typeface="Inter"/>
              </a:rPr>
              <a:t>Fifth chapter, which deals with the god called Quetzalcoatl, god of winds, fol. ibidem.</a:t>
            </a:r>
            <a:endParaRPr sz="1000">
              <a:solidFill>
                <a:schemeClr val="dk1"/>
              </a:solidFill>
              <a:highlight>
                <a:srgbClr val="FFFFFF"/>
              </a:highlight>
              <a:latin typeface="Inter"/>
              <a:ea typeface="Inter"/>
              <a:cs typeface="Inter"/>
              <a:sym typeface="Inter"/>
            </a:endParaRPr>
          </a:p>
          <a:p>
            <a:pPr indent="0" lvl="0" marL="0" rtl="0" algn="l">
              <a:lnSpc>
                <a:spcPct val="100000"/>
              </a:lnSpc>
              <a:spcBef>
                <a:spcPts val="1100"/>
              </a:spcBef>
              <a:spcAft>
                <a:spcPts val="0"/>
              </a:spcAft>
              <a:buClr>
                <a:schemeClr val="dk1"/>
              </a:buClr>
              <a:buSzPts val="1100"/>
              <a:buFont typeface="Arial"/>
              <a:buNone/>
            </a:pPr>
            <a:r>
              <a:rPr lang="en" sz="1000">
                <a:solidFill>
                  <a:schemeClr val="dk1"/>
                </a:solidFill>
                <a:highlight>
                  <a:srgbClr val="FFFFFF"/>
                </a:highlight>
                <a:latin typeface="Inter"/>
                <a:ea typeface="Inter"/>
                <a:cs typeface="Inter"/>
                <a:sym typeface="Inter"/>
              </a:rPr>
              <a:t>Sixth chapter, dealing with the main goddesses whom they worshiped in this New Spain, fol. ibidem.</a:t>
            </a:r>
            <a:endParaRPr sz="1000">
              <a:solidFill>
                <a:schemeClr val="dk1"/>
              </a:solidFill>
              <a:highlight>
                <a:srgbClr val="FFFFFF"/>
              </a:highlight>
              <a:latin typeface="Inter"/>
              <a:ea typeface="Inter"/>
              <a:cs typeface="Inter"/>
              <a:sym typeface="Inter"/>
            </a:endParaRPr>
          </a:p>
          <a:p>
            <a:pPr indent="0" lvl="0" marL="0" rtl="0" algn="l">
              <a:lnSpc>
                <a:spcPct val="100000"/>
              </a:lnSpc>
              <a:spcBef>
                <a:spcPts val="1100"/>
              </a:spcBef>
              <a:spcAft>
                <a:spcPts val="0"/>
              </a:spcAft>
              <a:buClr>
                <a:schemeClr val="dk1"/>
              </a:buClr>
              <a:buSzPts val="1100"/>
              <a:buFont typeface="Arial"/>
              <a:buNone/>
            </a:pPr>
            <a:r>
              <a:rPr lang="en" sz="1000">
                <a:solidFill>
                  <a:schemeClr val="dk1"/>
                </a:solidFill>
                <a:highlight>
                  <a:srgbClr val="FFFFFF"/>
                </a:highlight>
                <a:latin typeface="Inter"/>
                <a:ea typeface="Inter"/>
                <a:cs typeface="Inter"/>
                <a:sym typeface="Inter"/>
              </a:rPr>
              <a:t>Seventh chapter, dealing with the goddess who was named Chicomecoatl. She is another goddess Ceres, fol. 3.</a:t>
            </a:r>
            <a:endParaRPr sz="1000">
              <a:solidFill>
                <a:schemeClr val="dk1"/>
              </a:solidFill>
              <a:highlight>
                <a:srgbClr val="FFFFFF"/>
              </a:highlight>
              <a:latin typeface="Inter"/>
              <a:ea typeface="Inter"/>
              <a:cs typeface="Inter"/>
              <a:sym typeface="Inter"/>
            </a:endParaRPr>
          </a:p>
          <a:p>
            <a:pPr indent="0" lvl="0" marL="0" rtl="0" algn="l">
              <a:lnSpc>
                <a:spcPct val="100000"/>
              </a:lnSpc>
              <a:spcBef>
                <a:spcPts val="1100"/>
              </a:spcBef>
              <a:spcAft>
                <a:spcPts val="1100"/>
              </a:spcAft>
              <a:buNone/>
            </a:pPr>
            <a:r>
              <a:rPr lang="en" sz="1000">
                <a:solidFill>
                  <a:schemeClr val="dk1"/>
                </a:solidFill>
                <a:highlight>
                  <a:srgbClr val="FFFFFF"/>
                </a:highlight>
                <a:latin typeface="Inter"/>
                <a:ea typeface="Inter"/>
                <a:cs typeface="Inter"/>
                <a:sym typeface="Inter"/>
              </a:rPr>
              <a:t>Eighth chapter, dealing with a goddess who was named the “mother of the gods,” “heart of the land,” and “our grandmother,” fol. ibidem.</a:t>
            </a:r>
            <a:endParaRPr sz="1000">
              <a:solidFill>
                <a:schemeClr val="dk1"/>
              </a:solidFill>
              <a:highlight>
                <a:srgbClr val="F8F9FA"/>
              </a:highlight>
              <a:latin typeface="Inter"/>
              <a:ea typeface="Inter"/>
              <a:cs typeface="Inter"/>
              <a:sym typeface="Inter"/>
            </a:endParaRPr>
          </a:p>
        </p:txBody>
      </p:sp>
      <p:sp>
        <p:nvSpPr>
          <p:cNvPr id="362" name="Google Shape;362;p32"/>
          <p:cNvSpPr txBox="1"/>
          <p:nvPr/>
        </p:nvSpPr>
        <p:spPr>
          <a:xfrm>
            <a:off x="177800" y="3394075"/>
            <a:ext cx="1114500" cy="46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Page viiv</a:t>
            </a:r>
            <a:endParaRPr sz="1200">
              <a:solidFill>
                <a:schemeClr val="dk1"/>
              </a:solidFill>
              <a:latin typeface="Inter"/>
              <a:ea typeface="Inter"/>
              <a:cs typeface="Inter"/>
              <a:sym typeface="Inter"/>
            </a:endParaRPr>
          </a:p>
        </p:txBody>
      </p:sp>
      <p:sp>
        <p:nvSpPr>
          <p:cNvPr id="363" name="Google Shape;363;p32"/>
          <p:cNvSpPr txBox="1"/>
          <p:nvPr/>
        </p:nvSpPr>
        <p:spPr>
          <a:xfrm>
            <a:off x="2416175" y="1164175"/>
            <a:ext cx="1114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Page xivv</a:t>
            </a:r>
            <a:endParaRPr sz="1200">
              <a:solidFill>
                <a:schemeClr val="dk1"/>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9" name="Google Shape;369;p33"/>
          <p:cNvGrpSpPr/>
          <p:nvPr/>
        </p:nvGrpSpPr>
        <p:grpSpPr>
          <a:xfrm>
            <a:off x="-127008" y="4615004"/>
            <a:ext cx="9398022" cy="468724"/>
            <a:chOff x="204" y="0"/>
            <a:chExt cx="25061391" cy="1249931"/>
          </a:xfrm>
        </p:grpSpPr>
        <p:grpSp>
          <p:nvGrpSpPr>
            <p:cNvPr id="370" name="Google Shape;370;p33"/>
            <p:cNvGrpSpPr/>
            <p:nvPr/>
          </p:nvGrpSpPr>
          <p:grpSpPr>
            <a:xfrm rot="5400000">
              <a:off x="12002369" y="-11663474"/>
              <a:ext cx="1249931" cy="24576878"/>
              <a:chOff x="0" y="-38100"/>
              <a:chExt cx="246900" cy="4854692"/>
            </a:xfrm>
          </p:grpSpPr>
          <p:sp>
            <p:nvSpPr>
              <p:cNvPr id="371" name="Google Shape;371;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2" name="Google Shape;372;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3" name="Google Shape;373;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74" name="Google Shape;374;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5" name="Google Shape;375;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6" name="Google Shape;376;p33"/>
          <p:cNvSpPr txBox="1"/>
          <p:nvPr/>
        </p:nvSpPr>
        <p:spPr>
          <a:xfrm>
            <a:off x="1276940" y="1601988"/>
            <a:ext cx="6590100" cy="1939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u="sng">
                <a:solidFill>
                  <a:srgbClr val="231F20"/>
                </a:solidFill>
                <a:latin typeface="Halant"/>
                <a:ea typeface="Halant"/>
                <a:cs typeface="Halant"/>
                <a:sym typeface="Halant"/>
              </a:rPr>
              <a:t>STATION 5</a:t>
            </a:r>
            <a:endParaRPr b="1" sz="4200" u="sng">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GENDER ROLES</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&amp; </a:t>
            </a:r>
            <a:r>
              <a:rPr b="1" lang="en" sz="4200">
                <a:solidFill>
                  <a:srgbClr val="231F20"/>
                </a:solidFill>
                <a:latin typeface="Halant"/>
                <a:ea typeface="Halant"/>
                <a:cs typeface="Halant"/>
                <a:sym typeface="Halant"/>
              </a:rPr>
              <a:t>IDENTITY</a:t>
            </a:r>
            <a:endParaRPr sz="700"/>
          </a:p>
        </p:txBody>
      </p:sp>
      <p:sp>
        <p:nvSpPr>
          <p:cNvPr id="377" name="Google Shape;377;p3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3" name="Google Shape;383;p34"/>
          <p:cNvGrpSpPr/>
          <p:nvPr/>
        </p:nvGrpSpPr>
        <p:grpSpPr>
          <a:xfrm>
            <a:off x="-127008" y="4615004"/>
            <a:ext cx="9398022" cy="468724"/>
            <a:chOff x="204" y="0"/>
            <a:chExt cx="25061391" cy="1249931"/>
          </a:xfrm>
        </p:grpSpPr>
        <p:grpSp>
          <p:nvGrpSpPr>
            <p:cNvPr id="384" name="Google Shape;384;p34"/>
            <p:cNvGrpSpPr/>
            <p:nvPr/>
          </p:nvGrpSpPr>
          <p:grpSpPr>
            <a:xfrm rot="5400000">
              <a:off x="12002369" y="-11663474"/>
              <a:ext cx="1249931" cy="24576878"/>
              <a:chOff x="0" y="-38100"/>
              <a:chExt cx="246900" cy="4854692"/>
            </a:xfrm>
          </p:grpSpPr>
          <p:sp>
            <p:nvSpPr>
              <p:cNvPr id="385" name="Google Shape;385;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6" name="Google Shape;386;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7" name="Google Shape;387;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88" name="Google Shape;388;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9" name="Google Shape;389;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90" name="Google Shape;390;p3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5</a:t>
            </a:r>
            <a:endParaRPr sz="700"/>
          </a:p>
        </p:txBody>
      </p:sp>
      <p:sp>
        <p:nvSpPr>
          <p:cNvPr id="391" name="Google Shape;391;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92" name="Google Shape;392;p34"/>
          <p:cNvSpPr txBox="1"/>
          <p:nvPr/>
        </p:nvSpPr>
        <p:spPr>
          <a:xfrm>
            <a:off x="895670" y="1295590"/>
            <a:ext cx="7352700" cy="300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Europeans imposed </a:t>
            </a:r>
            <a:r>
              <a:rPr lang="en" sz="1800">
                <a:solidFill>
                  <a:srgbClr val="231F20"/>
                </a:solidFill>
                <a:latin typeface="Inter"/>
                <a:ea typeface="Inter"/>
                <a:cs typeface="Inter"/>
                <a:sym typeface="Inter"/>
              </a:rPr>
              <a:t>their</a:t>
            </a:r>
            <a:r>
              <a:rPr lang="en" sz="1800">
                <a:solidFill>
                  <a:srgbClr val="231F20"/>
                </a:solidFill>
                <a:latin typeface="Inter"/>
                <a:ea typeface="Inter"/>
                <a:cs typeface="Inter"/>
                <a:sym typeface="Inter"/>
              </a:rPr>
              <a:t> own gender roles on Indigenous populations, and in the process, vilified “Two-Spirit People”</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Two-Spirit: Someone who embodies both feminine and masculine spirits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Term was coined in 1990 at the Third Annual Intertribal Native American/First Nations Gay and Lesbian Conference in Winnipeg by indigenous leaders</a:t>
            </a:r>
            <a:endParaRPr sz="1800">
              <a:solidFill>
                <a:srgbClr val="231F20"/>
              </a:solidFill>
              <a:latin typeface="Inter"/>
              <a:ea typeface="Inter"/>
              <a:cs typeface="Inter"/>
              <a:sym typeface="Inter"/>
            </a:endParaRPr>
          </a:p>
          <a:p>
            <a:pPr indent="-342900" lvl="1" marL="9144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Term only used by Indigenous people</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1000"/>
              </a:spcAft>
              <a:buClr>
                <a:srgbClr val="231F20"/>
              </a:buClr>
              <a:buSzPts val="1800"/>
              <a:buFont typeface="Inter"/>
              <a:buChar char="●"/>
            </a:pPr>
            <a:r>
              <a:rPr lang="en" sz="1800">
                <a:solidFill>
                  <a:srgbClr val="231F20"/>
                </a:solidFill>
                <a:latin typeface="Inter"/>
                <a:ea typeface="Inter"/>
                <a:cs typeface="Inter"/>
                <a:sym typeface="Inter"/>
              </a:rPr>
              <a:t>The concept, however, existed long before European contact</a:t>
            </a:r>
            <a:endParaRPr sz="1800">
              <a:solidFill>
                <a:srgbClr val="231F20"/>
              </a:solidFill>
              <a:latin typeface="Inter"/>
              <a:ea typeface="Inter"/>
              <a:cs typeface="Inter"/>
              <a:sym typeface="Inte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35"/>
          <p:cNvSpPr txBox="1"/>
          <p:nvPr/>
        </p:nvSpPr>
        <p:spPr>
          <a:xfrm>
            <a:off x="381323" y="1431425"/>
            <a:ext cx="4848000" cy="275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Two-Spirit people played a critical role in Native American societies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They were medicine people, spiritual leaders, educators, healers, and visionaries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1000"/>
              </a:spcAft>
              <a:buClr>
                <a:srgbClr val="231F20"/>
              </a:buClr>
              <a:buSzPts val="1800"/>
              <a:buFont typeface="Inter"/>
              <a:buChar char="●"/>
            </a:pPr>
            <a:r>
              <a:rPr lang="en" sz="1800">
                <a:solidFill>
                  <a:srgbClr val="231F20"/>
                </a:solidFill>
                <a:latin typeface="Inter"/>
                <a:ea typeface="Inter"/>
                <a:cs typeface="Inter"/>
                <a:sym typeface="Inter"/>
              </a:rPr>
              <a:t>They posed a perceived threat to the gender roles and family norms expected by Europeans and were met with violence</a:t>
            </a:r>
            <a:endParaRPr sz="1800">
              <a:solidFill>
                <a:srgbClr val="231F20"/>
              </a:solidFill>
              <a:latin typeface="Inter"/>
              <a:ea typeface="Inter"/>
              <a:cs typeface="Inter"/>
              <a:sym typeface="Inter"/>
            </a:endParaRPr>
          </a:p>
        </p:txBody>
      </p:sp>
      <p:sp>
        <p:nvSpPr>
          <p:cNvPr id="398" name="Google Shape;398;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99" name="Google Shape;399;p35"/>
          <p:cNvGrpSpPr/>
          <p:nvPr/>
        </p:nvGrpSpPr>
        <p:grpSpPr>
          <a:xfrm>
            <a:off x="-127008" y="4615004"/>
            <a:ext cx="9398022" cy="468724"/>
            <a:chOff x="204" y="0"/>
            <a:chExt cx="25061391" cy="1249931"/>
          </a:xfrm>
        </p:grpSpPr>
        <p:grpSp>
          <p:nvGrpSpPr>
            <p:cNvPr id="400" name="Google Shape;400;p35"/>
            <p:cNvGrpSpPr/>
            <p:nvPr/>
          </p:nvGrpSpPr>
          <p:grpSpPr>
            <a:xfrm rot="5400000">
              <a:off x="12002369" y="-11663474"/>
              <a:ext cx="1249931" cy="24576878"/>
              <a:chOff x="0" y="-38100"/>
              <a:chExt cx="246900" cy="4854692"/>
            </a:xfrm>
          </p:grpSpPr>
          <p:sp>
            <p:nvSpPr>
              <p:cNvPr id="401" name="Google Shape;401;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2" name="Google Shape;402;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3" name="Google Shape;403;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04" name="Google Shape;404;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5" name="Google Shape;405;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6" name="Google Shape;406;p3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5</a:t>
            </a:r>
            <a:endParaRPr sz="700"/>
          </a:p>
        </p:txBody>
      </p:sp>
      <p:sp>
        <p:nvSpPr>
          <p:cNvPr id="407" name="Google Shape;407;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408" name="Google Shape;408;p35"/>
          <p:cNvPicPr preferRelativeResize="0"/>
          <p:nvPr/>
        </p:nvPicPr>
        <p:blipFill>
          <a:blip r:embed="rId4">
            <a:alphaModFix/>
          </a:blip>
          <a:stretch>
            <a:fillRect/>
          </a:stretch>
        </p:blipFill>
        <p:spPr>
          <a:xfrm>
            <a:off x="5365148" y="1170056"/>
            <a:ext cx="3133592" cy="2044669"/>
          </a:xfrm>
          <a:prstGeom prst="rect">
            <a:avLst/>
          </a:prstGeom>
          <a:noFill/>
          <a:ln>
            <a:noFill/>
          </a:ln>
        </p:spPr>
      </p:pic>
      <p:sp>
        <p:nvSpPr>
          <p:cNvPr id="409" name="Google Shape;409;p35"/>
          <p:cNvSpPr txBox="1"/>
          <p:nvPr/>
        </p:nvSpPr>
        <p:spPr>
          <a:xfrm>
            <a:off x="5337075" y="3357100"/>
            <a:ext cx="3168900" cy="42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George </a:t>
            </a:r>
            <a:r>
              <a:rPr lang="en" sz="1200">
                <a:solidFill>
                  <a:schemeClr val="dk1"/>
                </a:solidFill>
                <a:latin typeface="Inter"/>
                <a:ea typeface="Inter"/>
                <a:cs typeface="Inter"/>
                <a:sym typeface="Inter"/>
              </a:rPr>
              <a:t>Catlin</a:t>
            </a:r>
            <a:r>
              <a:rPr lang="en" sz="1200">
                <a:solidFill>
                  <a:schemeClr val="dk1"/>
                </a:solidFill>
                <a:latin typeface="Inter"/>
                <a:ea typeface="Inter"/>
                <a:cs typeface="Inter"/>
                <a:sym typeface="Inter"/>
              </a:rPr>
              <a:t>, “Dance to the Berdache,” 1835-1837, Public Domain. </a:t>
            </a:r>
            <a:endParaRPr sz="1200">
              <a:solidFill>
                <a:schemeClr val="dk1"/>
              </a:solidFill>
              <a:latin typeface="Inter"/>
              <a:ea typeface="Inter"/>
              <a:cs typeface="Inter"/>
              <a:sym typeface="Int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3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5" name="Google Shape;415;p36"/>
          <p:cNvGrpSpPr/>
          <p:nvPr/>
        </p:nvGrpSpPr>
        <p:grpSpPr>
          <a:xfrm>
            <a:off x="-127008" y="4615004"/>
            <a:ext cx="9398022" cy="468724"/>
            <a:chOff x="204" y="0"/>
            <a:chExt cx="25061391" cy="1249931"/>
          </a:xfrm>
        </p:grpSpPr>
        <p:grpSp>
          <p:nvGrpSpPr>
            <p:cNvPr id="416" name="Google Shape;416;p36"/>
            <p:cNvGrpSpPr/>
            <p:nvPr/>
          </p:nvGrpSpPr>
          <p:grpSpPr>
            <a:xfrm rot="5400000">
              <a:off x="12002369" y="-11663474"/>
              <a:ext cx="1249931" cy="24576878"/>
              <a:chOff x="0" y="-38100"/>
              <a:chExt cx="246900" cy="4854692"/>
            </a:xfrm>
          </p:grpSpPr>
          <p:sp>
            <p:nvSpPr>
              <p:cNvPr id="417" name="Google Shape;417;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18" name="Google Shape;418;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9" name="Google Shape;419;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20" name="Google Shape;420;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1" name="Google Shape;421;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2" name="Google Shape;422;p3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5</a:t>
            </a:r>
            <a:endParaRPr sz="700"/>
          </a:p>
        </p:txBody>
      </p:sp>
      <p:sp>
        <p:nvSpPr>
          <p:cNvPr id="423" name="Google Shape;423;p3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24" name="Google Shape;424;p36"/>
          <p:cNvSpPr txBox="1"/>
          <p:nvPr/>
        </p:nvSpPr>
        <p:spPr>
          <a:xfrm>
            <a:off x="259950" y="1143200"/>
            <a:ext cx="8561400" cy="3324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200">
                <a:solidFill>
                  <a:srgbClr val="231F20"/>
                </a:solidFill>
                <a:latin typeface="Inter"/>
                <a:ea typeface="Inter"/>
                <a:cs typeface="Inter"/>
                <a:sym typeface="Inter"/>
              </a:rPr>
              <a:t>What challenges did Two-Spirit people face as colonizers came to the U.S.? What was their role in Indigenous resistance to colonization? </a:t>
            </a:r>
            <a:endParaRPr b="1"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Europeans targeted Two-Spirit people almost immediately. Starting with the Spanish in the early 16th century, Two-Spirit people were targeted with labels like “sodomite,” “hermaphrodite,” “berdache” — a term with Arabic roots that described a “slave” or a boy kept for pederastic purposes — and more. That language was itself a form of violence because it shaped the written archival records that scholars use to write their histories, and it distorted how non-Native people interpreted Indigenous sexual expression and gender fluidity.</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Physical violence was also a feature of European encounters with Two-Spirit people. That violence often rose to the level of genocide. In fact, I point out in the book that the genocidal violence that targeted Two-Spirit people from the early 1500s was no accident. Europeans recognized that Two-Spirit people played important roles as trusted elders in their respective communities, served as medicine people, educators and storytellers, and took on myriad other roles. In other words, Two-Spirit people were, and are today, knowledge keepers.</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31F20"/>
                </a:solidFill>
                <a:latin typeface="Inter"/>
                <a:ea typeface="Inter"/>
                <a:cs typeface="Inter"/>
                <a:sym typeface="Inter"/>
              </a:rPr>
              <a:t>So, when Europeans targeted Two-Spirit people with violence, they were actively working to destroy a vital link in the cultural, social and linguistic knowledge of nearly 200 Native American communities.</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rgbClr val="231F20"/>
                </a:solidFill>
                <a:latin typeface="Halant"/>
                <a:ea typeface="Halant"/>
                <a:cs typeface="Halant"/>
                <a:sym typeface="Halant"/>
              </a:rPr>
              <a:t>Source: Gregory Smithers, “Interview with Mary Kate Brogan,” Virginia Commonwealth University, April 25, 2022.</a:t>
            </a:r>
            <a:endParaRPr sz="1200">
              <a:solidFill>
                <a:srgbClr val="231F20"/>
              </a:solidFill>
              <a:latin typeface="Halant"/>
              <a:ea typeface="Halant"/>
              <a:cs typeface="Halant"/>
              <a:sym typeface="Halan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3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0" name="Google Shape;430;p37"/>
          <p:cNvGrpSpPr/>
          <p:nvPr/>
        </p:nvGrpSpPr>
        <p:grpSpPr>
          <a:xfrm>
            <a:off x="-127008" y="4615004"/>
            <a:ext cx="9398022" cy="468724"/>
            <a:chOff x="204" y="0"/>
            <a:chExt cx="25061391" cy="1249931"/>
          </a:xfrm>
        </p:grpSpPr>
        <p:grpSp>
          <p:nvGrpSpPr>
            <p:cNvPr id="431" name="Google Shape;431;p37"/>
            <p:cNvGrpSpPr/>
            <p:nvPr/>
          </p:nvGrpSpPr>
          <p:grpSpPr>
            <a:xfrm rot="5400000">
              <a:off x="12002369" y="-11663474"/>
              <a:ext cx="1249931" cy="24576878"/>
              <a:chOff x="0" y="-38100"/>
              <a:chExt cx="246900" cy="4854692"/>
            </a:xfrm>
          </p:grpSpPr>
          <p:sp>
            <p:nvSpPr>
              <p:cNvPr id="432" name="Google Shape;432;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33" name="Google Shape;433;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34" name="Google Shape;434;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35" name="Google Shape;435;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36" name="Google Shape;436;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37" name="Google Shape;437;p37"/>
          <p:cNvSpPr txBox="1"/>
          <p:nvPr/>
        </p:nvSpPr>
        <p:spPr>
          <a:xfrm>
            <a:off x="1276990" y="2857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5</a:t>
            </a:r>
            <a:endParaRPr sz="700"/>
          </a:p>
        </p:txBody>
      </p:sp>
      <p:sp>
        <p:nvSpPr>
          <p:cNvPr id="438" name="Google Shape;438;p3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39" name="Google Shape;439;p37"/>
          <p:cNvSpPr txBox="1"/>
          <p:nvPr/>
        </p:nvSpPr>
        <p:spPr>
          <a:xfrm>
            <a:off x="127000" y="1067000"/>
            <a:ext cx="8867700" cy="3606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200">
                <a:solidFill>
                  <a:schemeClr val="dk1"/>
                </a:solidFill>
                <a:latin typeface="Inter"/>
                <a:ea typeface="Inter"/>
                <a:cs typeface="Inter"/>
                <a:sym typeface="Inter"/>
              </a:rPr>
              <a:t>Before the arrival of Columbus, according to scholars, Native American women were traditionally esteemed, and played a critical role in sustaining Native communities. Elderly women played a primary role in socialization and cultural transmission…</a:t>
            </a:r>
            <a:endParaRPr sz="12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rPr lang="en" sz="1200">
                <a:solidFill>
                  <a:schemeClr val="dk1"/>
                </a:solidFill>
                <a:latin typeface="Inter"/>
                <a:ea typeface="Inter"/>
                <a:cs typeface="Inter"/>
                <a:sym typeface="Inter"/>
              </a:rPr>
              <a:t>Tribes were usually egalitarian with a complementary relationship between women and men and special respect granted to children, elders, and Two-Spirit people. The roles of men and women tended to be balanced and of equal importance, power, and prestige. Both were integral to tribal culture and success. </a:t>
            </a:r>
            <a:r>
              <a:rPr lang="en" sz="1200">
                <a:solidFill>
                  <a:schemeClr val="dk1"/>
                </a:solidFill>
                <a:highlight>
                  <a:srgbClr val="FFFFFF"/>
                </a:highlight>
                <a:latin typeface="Inter"/>
                <a:ea typeface="Inter"/>
                <a:cs typeface="Inter"/>
                <a:sym typeface="Inter"/>
              </a:rPr>
              <a:t>Women generally owned the home and did much of the farming, gathering of plants, and raising of children. However, they often participated in social, economic, and political decision-making as well.</a:t>
            </a:r>
            <a:endParaRPr sz="1200">
              <a:solidFill>
                <a:schemeClr val="dk1"/>
              </a:solidFill>
              <a:latin typeface="Inter"/>
              <a:ea typeface="Inter"/>
              <a:cs typeface="Inter"/>
              <a:sym typeface="Inter"/>
            </a:endParaRPr>
          </a:p>
          <a:p>
            <a:pPr indent="0" lvl="0" marL="0" marR="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Six Nations of the Iroquois, as well as the Lenape or Delaware, Creek, Choctaw, Chickasaw, Seminole, Pawnee, Otoe, Missouri, Crow, and Navajo, were matrilineal societies. Membership in the tribe, clan ownership, inheritance of personal property, and hereditary rights to public office developed through the female line. Women often had the final say when the council disagreed, and could stop the tribe from going to war. There were sometimes female chiefs.</a:t>
            </a:r>
            <a:endParaRPr sz="1200">
              <a:solidFill>
                <a:schemeClr val="dk1"/>
              </a:solidFill>
              <a:latin typeface="Inter"/>
              <a:ea typeface="Inter"/>
              <a:cs typeface="Inter"/>
              <a:sym typeface="Inter"/>
            </a:endParaRPr>
          </a:p>
          <a:p>
            <a:pPr indent="0" lvl="0" marL="0" rtl="0" algn="l">
              <a:lnSpc>
                <a:spcPct val="100000"/>
              </a:lnSpc>
              <a:spcBef>
                <a:spcPts val="1100"/>
              </a:spcBef>
              <a:spcAft>
                <a:spcPts val="0"/>
              </a:spcAft>
              <a:buClr>
                <a:schemeClr val="dk1"/>
              </a:buClr>
              <a:buSzPts val="1100"/>
              <a:buFont typeface="Arial"/>
              <a:buNone/>
            </a:pPr>
            <a:r>
              <a:rPr lang="en" sz="1200">
                <a:solidFill>
                  <a:schemeClr val="dk1"/>
                </a:solidFill>
                <a:latin typeface="Inter"/>
                <a:ea typeface="Inter"/>
                <a:cs typeface="Inter"/>
                <a:sym typeface="Inter"/>
              </a:rPr>
              <a:t>In many tribes, leadership was viewed as a shared responsibility, according to Dunbar-Ortiz and others. Gender roles were fluid, with men sometimes performing a traditionally women’s role, and vice versa. Historical accounts tell of the bravery of women warriors.</a:t>
            </a:r>
            <a:endParaRPr sz="1200">
              <a:solidFill>
                <a:schemeClr val="dk1"/>
              </a:solidFill>
              <a:latin typeface="Inter"/>
              <a:ea typeface="Inter"/>
              <a:cs typeface="Inter"/>
              <a:sym typeface="Inter"/>
            </a:endParaRPr>
          </a:p>
          <a:p>
            <a:pPr indent="0" lvl="0" marL="0" marR="0" rtl="0" algn="l">
              <a:lnSpc>
                <a:spcPct val="100000"/>
              </a:lnSpc>
              <a:spcBef>
                <a:spcPts val="1100"/>
              </a:spcBef>
              <a:spcAft>
                <a:spcPts val="0"/>
              </a:spcAft>
              <a:buNone/>
            </a:pPr>
            <a:r>
              <a:rPr lang="en" sz="1200">
                <a:solidFill>
                  <a:srgbClr val="231F20"/>
                </a:solidFill>
                <a:latin typeface="Halant"/>
                <a:ea typeface="Halant"/>
                <a:cs typeface="Halant"/>
                <a:sym typeface="Halant"/>
              </a:rPr>
              <a:t>Source: Robin Whyatt, “Violence Against Native Women Has Colonial Roots,” in </a:t>
            </a:r>
            <a:r>
              <a:rPr i="1" lang="en" sz="1200">
                <a:solidFill>
                  <a:srgbClr val="231F20"/>
                </a:solidFill>
                <a:latin typeface="Halant"/>
                <a:ea typeface="Halant"/>
                <a:cs typeface="Halant"/>
                <a:sym typeface="Halant"/>
              </a:rPr>
              <a:t>The Progressive Magazine</a:t>
            </a:r>
            <a:r>
              <a:rPr lang="en" sz="1200">
                <a:solidFill>
                  <a:srgbClr val="231F20"/>
                </a:solidFill>
                <a:latin typeface="Halant"/>
                <a:ea typeface="Halant"/>
                <a:cs typeface="Halant"/>
                <a:sym typeface="Halant"/>
              </a:rPr>
              <a:t>, March 2, 2023.</a:t>
            </a:r>
            <a:endParaRPr sz="1200">
              <a:solidFill>
                <a:srgbClr val="231F20"/>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5"/>
          <p:cNvSpPr txBox="1"/>
          <p:nvPr/>
        </p:nvSpPr>
        <p:spPr>
          <a:xfrm>
            <a:off x="895670" y="1447990"/>
            <a:ext cx="7352700" cy="285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Overview of Missionaries- Jesuits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South America</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Created villages known as “reductions” </a:t>
            </a:r>
            <a:endParaRPr sz="1800">
              <a:solidFill>
                <a:srgbClr val="231F20"/>
              </a:solidFill>
              <a:latin typeface="Inter"/>
              <a:ea typeface="Inter"/>
              <a:cs typeface="Inter"/>
              <a:sym typeface="Inter"/>
            </a:endParaRPr>
          </a:p>
          <a:p>
            <a:pPr indent="-342900" lvl="1" marL="9144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Gathered the Native peoples into a larger community under Jesuit control</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Focused on learning Native languages and culture to better understand and collaborate with the I</a:t>
            </a:r>
            <a:r>
              <a:rPr lang="en" sz="1800">
                <a:solidFill>
                  <a:srgbClr val="231F20"/>
                </a:solidFill>
                <a:latin typeface="Inter"/>
                <a:ea typeface="Inter"/>
                <a:cs typeface="Inter"/>
                <a:sym typeface="Inter"/>
              </a:rPr>
              <a:t>ndigenous</a:t>
            </a:r>
            <a:r>
              <a:rPr lang="en" sz="1800">
                <a:solidFill>
                  <a:srgbClr val="231F20"/>
                </a:solidFill>
                <a:latin typeface="Inter"/>
                <a:ea typeface="Inter"/>
                <a:cs typeface="Inter"/>
                <a:sym typeface="Inter"/>
              </a:rPr>
              <a:t> people</a:t>
            </a:r>
            <a:endParaRPr sz="1800">
              <a:solidFill>
                <a:srgbClr val="231F20"/>
              </a:solidFill>
              <a:latin typeface="Inter"/>
              <a:ea typeface="Inter"/>
              <a:cs typeface="Inter"/>
              <a:sym typeface="Inter"/>
            </a:endParaRPr>
          </a:p>
          <a:p>
            <a:pPr indent="0" lvl="0" marL="0" marR="0" rtl="0" algn="l">
              <a:lnSpc>
                <a:spcPct val="100000"/>
              </a:lnSpc>
              <a:spcBef>
                <a:spcPts val="1000"/>
              </a:spcBef>
              <a:spcAft>
                <a:spcPts val="1000"/>
              </a:spcAft>
              <a:buNone/>
            </a:pPr>
            <a:r>
              <a:t/>
            </a:r>
            <a:endParaRPr sz="1800">
              <a:solidFill>
                <a:srgbClr val="231F20"/>
              </a:solidFill>
              <a:latin typeface="Inter"/>
              <a:ea typeface="Inter"/>
              <a:cs typeface="Inter"/>
              <a:sym typeface="Inter"/>
            </a:endParaRPr>
          </a:p>
        </p:txBody>
      </p:sp>
      <p:sp>
        <p:nvSpPr>
          <p:cNvPr id="84" name="Google Shape;84;p1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85" name="Google Shape;85;p15"/>
          <p:cNvGrpSpPr/>
          <p:nvPr/>
        </p:nvGrpSpPr>
        <p:grpSpPr>
          <a:xfrm>
            <a:off x="-127008" y="4615004"/>
            <a:ext cx="9398022" cy="468724"/>
            <a:chOff x="204" y="0"/>
            <a:chExt cx="25061391" cy="1249931"/>
          </a:xfrm>
        </p:grpSpPr>
        <p:grpSp>
          <p:nvGrpSpPr>
            <p:cNvPr id="86" name="Google Shape;86;p15"/>
            <p:cNvGrpSpPr/>
            <p:nvPr/>
          </p:nvGrpSpPr>
          <p:grpSpPr>
            <a:xfrm rot="5400000">
              <a:off x="12002369" y="-11663474"/>
              <a:ext cx="1249931" cy="24576878"/>
              <a:chOff x="0" y="-38100"/>
              <a:chExt cx="246900" cy="4854692"/>
            </a:xfrm>
          </p:grpSpPr>
          <p:sp>
            <p:nvSpPr>
              <p:cNvPr id="87" name="Google Shape;87;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8" name="Google Shape;88;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90" name="Google Shape;90;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91" name="Google Shape;91;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92" name="Google Shape;92;p1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1</a:t>
            </a:r>
            <a:endParaRPr sz="700"/>
          </a:p>
        </p:txBody>
      </p:sp>
      <p:sp>
        <p:nvSpPr>
          <p:cNvPr id="93" name="Google Shape;93;p1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9" name="Google Shape;99;p16"/>
          <p:cNvGrpSpPr/>
          <p:nvPr/>
        </p:nvGrpSpPr>
        <p:grpSpPr>
          <a:xfrm>
            <a:off x="-127008" y="4615004"/>
            <a:ext cx="9398022" cy="468724"/>
            <a:chOff x="204" y="0"/>
            <a:chExt cx="25061391" cy="1249931"/>
          </a:xfrm>
        </p:grpSpPr>
        <p:grpSp>
          <p:nvGrpSpPr>
            <p:cNvPr id="100" name="Google Shape;100;p16"/>
            <p:cNvGrpSpPr/>
            <p:nvPr/>
          </p:nvGrpSpPr>
          <p:grpSpPr>
            <a:xfrm rot="5400000">
              <a:off x="12002369" y="-11663474"/>
              <a:ext cx="1249931" cy="24576878"/>
              <a:chOff x="0" y="-38100"/>
              <a:chExt cx="246900" cy="4854692"/>
            </a:xfrm>
          </p:grpSpPr>
          <p:sp>
            <p:nvSpPr>
              <p:cNvPr id="101" name="Google Shape;10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2" name="Google Shape;102;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3" name="Google Shape;103;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04" name="Google Shape;104;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5" name="Google Shape;105;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06" name="Google Shape;106;p1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1</a:t>
            </a:r>
            <a:endParaRPr sz="700"/>
          </a:p>
        </p:txBody>
      </p:sp>
      <p:sp>
        <p:nvSpPr>
          <p:cNvPr id="107" name="Google Shape;107;p1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08" name="Google Shape;108;p16"/>
          <p:cNvPicPr preferRelativeResize="0"/>
          <p:nvPr/>
        </p:nvPicPr>
        <p:blipFill>
          <a:blip r:embed="rId4">
            <a:alphaModFix/>
          </a:blip>
          <a:stretch>
            <a:fillRect/>
          </a:stretch>
        </p:blipFill>
        <p:spPr>
          <a:xfrm>
            <a:off x="399300" y="1008456"/>
            <a:ext cx="3060275" cy="3060275"/>
          </a:xfrm>
          <a:prstGeom prst="rect">
            <a:avLst/>
          </a:prstGeom>
          <a:noFill/>
          <a:ln>
            <a:noFill/>
          </a:ln>
        </p:spPr>
      </p:pic>
      <p:sp>
        <p:nvSpPr>
          <p:cNvPr id="109" name="Google Shape;109;p16"/>
          <p:cNvSpPr txBox="1"/>
          <p:nvPr/>
        </p:nvSpPr>
        <p:spPr>
          <a:xfrm>
            <a:off x="201875" y="4065950"/>
            <a:ext cx="3550800" cy="20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Shruti Mukhtyar, “Spanish Missions Founded in Alta California,” licensed under the</a:t>
            </a:r>
            <a:r>
              <a:rPr lang="en" sz="900">
                <a:solidFill>
                  <a:srgbClr val="202122"/>
                </a:solidFill>
                <a:latin typeface="Inter"/>
                <a:ea typeface="Inter"/>
                <a:cs typeface="Inter"/>
                <a:sym typeface="Inter"/>
              </a:rPr>
              <a:t> </a:t>
            </a:r>
            <a:r>
              <a:rPr lang="en" sz="900">
                <a:solidFill>
                  <a:srgbClr val="3366BB"/>
                </a:solidFill>
                <a:uFill>
                  <a:noFill/>
                </a:uFill>
                <a:latin typeface="Inter"/>
                <a:ea typeface="Inter"/>
                <a:cs typeface="Inter"/>
                <a:sym typeface="Inter"/>
                <a:hlinkClick r:id="rId5">
                  <a:extLst>
                    <a:ext uri="{A12FA001-AC4F-418D-AE19-62706E023703}">
                      <ahyp:hlinkClr val="tx"/>
                    </a:ext>
                  </a:extLst>
                </a:hlinkClick>
              </a:rPr>
              <a:t>Creative Commons</a:t>
            </a:r>
            <a:r>
              <a:rPr lang="en" sz="900">
                <a:solidFill>
                  <a:srgbClr val="202122"/>
                </a:solidFill>
                <a:latin typeface="Inter"/>
                <a:ea typeface="Inter"/>
                <a:cs typeface="Inter"/>
                <a:sym typeface="Inter"/>
              </a:rPr>
              <a:t> </a:t>
            </a:r>
            <a:r>
              <a:rPr lang="en" sz="900">
                <a:solidFill>
                  <a:srgbClr val="3366BB"/>
                </a:solidFill>
                <a:uFill>
                  <a:noFill/>
                </a:uFill>
                <a:latin typeface="Inter"/>
                <a:ea typeface="Inter"/>
                <a:cs typeface="Inter"/>
                <a:sym typeface="Inter"/>
                <a:hlinkClick r:id="rId6">
                  <a:extLst>
                    <a:ext uri="{A12FA001-AC4F-418D-AE19-62706E023703}">
                      <ahyp:hlinkClr val="tx"/>
                    </a:ext>
                  </a:extLst>
                </a:hlinkClick>
              </a:rPr>
              <a:t>Attribution-Share Alike 4.0 International</a:t>
            </a:r>
            <a:r>
              <a:rPr lang="en" sz="900">
                <a:solidFill>
                  <a:srgbClr val="202122"/>
                </a:solidFill>
                <a:latin typeface="Inter"/>
                <a:ea typeface="Inter"/>
                <a:cs typeface="Inter"/>
                <a:sym typeface="Inter"/>
              </a:rPr>
              <a:t> license.</a:t>
            </a:r>
            <a:endParaRPr sz="900">
              <a:solidFill>
                <a:schemeClr val="dk2"/>
              </a:solidFill>
              <a:latin typeface="Inter"/>
              <a:ea typeface="Inter"/>
              <a:cs typeface="Inter"/>
              <a:sym typeface="Inter"/>
            </a:endParaRPr>
          </a:p>
        </p:txBody>
      </p:sp>
      <p:pic>
        <p:nvPicPr>
          <p:cNvPr id="110" name="Google Shape;110;p16"/>
          <p:cNvPicPr preferRelativeResize="0"/>
          <p:nvPr/>
        </p:nvPicPr>
        <p:blipFill>
          <a:blip r:embed="rId7">
            <a:alphaModFix/>
          </a:blip>
          <a:stretch>
            <a:fillRect/>
          </a:stretch>
        </p:blipFill>
        <p:spPr>
          <a:xfrm>
            <a:off x="3603675" y="1008447"/>
            <a:ext cx="4567570" cy="3060275"/>
          </a:xfrm>
          <a:prstGeom prst="rect">
            <a:avLst/>
          </a:prstGeom>
          <a:noFill/>
          <a:ln>
            <a:noFill/>
          </a:ln>
        </p:spPr>
      </p:pic>
      <p:sp>
        <p:nvSpPr>
          <p:cNvPr id="111" name="Google Shape;111;p16"/>
          <p:cNvSpPr txBox="1"/>
          <p:nvPr/>
        </p:nvSpPr>
        <p:spPr>
          <a:xfrm>
            <a:off x="3630875" y="4065950"/>
            <a:ext cx="4567500" cy="20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a:t>
            </a:r>
            <a:r>
              <a:rPr lang="en" sz="900">
                <a:solidFill>
                  <a:schemeClr val="dk1"/>
                </a:solidFill>
                <a:latin typeface="Inter"/>
                <a:ea typeface="Inter"/>
                <a:cs typeface="Inter"/>
                <a:sym typeface="Inter"/>
              </a:rPr>
              <a:t>Oriana Weatherbee Day</a:t>
            </a:r>
            <a:r>
              <a:rPr lang="en" sz="900">
                <a:solidFill>
                  <a:schemeClr val="dk1"/>
                </a:solidFill>
                <a:latin typeface="Inter"/>
                <a:ea typeface="Inter"/>
                <a:cs typeface="Inter"/>
                <a:sym typeface="Inter"/>
              </a:rPr>
              <a:t>, “</a:t>
            </a:r>
            <a:r>
              <a:rPr lang="en" sz="900">
                <a:solidFill>
                  <a:schemeClr val="dk1"/>
                </a:solidFill>
                <a:latin typeface="Inter"/>
                <a:ea typeface="Inter"/>
                <a:cs typeface="Inter"/>
                <a:sym typeface="Inter"/>
              </a:rPr>
              <a:t>Mission San Carlos Borromeo de Carmelo</a:t>
            </a:r>
            <a:r>
              <a:rPr lang="en" sz="900">
                <a:solidFill>
                  <a:schemeClr val="dk1"/>
                </a:solidFill>
                <a:latin typeface="Inter"/>
                <a:ea typeface="Inter"/>
                <a:cs typeface="Inter"/>
                <a:sym typeface="Inter"/>
              </a:rPr>
              <a:t>,” </a:t>
            </a:r>
            <a:r>
              <a:rPr lang="en" sz="900">
                <a:solidFill>
                  <a:schemeClr val="dk1"/>
                </a:solidFill>
                <a:latin typeface="Inter"/>
                <a:ea typeface="Inter"/>
                <a:cs typeface="Inter"/>
                <a:sym typeface="Inter"/>
              </a:rPr>
              <a:t>c.1877–84, Public Domain</a:t>
            </a:r>
            <a:endParaRPr sz="9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7"/>
          <p:cNvSpPr txBox="1"/>
          <p:nvPr/>
        </p:nvSpPr>
        <p:spPr>
          <a:xfrm>
            <a:off x="301425" y="856050"/>
            <a:ext cx="8354100" cy="3694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000">
                <a:solidFill>
                  <a:srgbClr val="231F20"/>
                </a:solidFill>
                <a:latin typeface="Inter"/>
                <a:ea typeface="Inter"/>
                <a:cs typeface="Inter"/>
                <a:sym typeface="Inter"/>
              </a:rPr>
              <a:t>Often people from diverse Native groups and languages would live together at the same mission, some of whom had previously been enemies. In such cases, Spanish would become the common language of the mission and adult members of the community taught the rudiments of the Spanish language, while children learned the language from an early age.</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000">
                <a:solidFill>
                  <a:srgbClr val="231F20"/>
                </a:solidFill>
                <a:latin typeface="Inter"/>
                <a:ea typeface="Inter"/>
                <a:cs typeface="Inter"/>
                <a:sym typeface="Inter"/>
              </a:rPr>
              <a:t>Each mission would normally be overseen by one or two priests and operated with the help of a staff of Native supervisors. There would also be a small detachment of Spanish soldiers to guard the mission against attack and to help with law enforcement. If the soldiers were married, their families also lived with them on the mission grounds. The rest of the mission population would be made up of several hundred to 2,000 Native people.</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000">
                <a:solidFill>
                  <a:srgbClr val="231F20"/>
                </a:solidFill>
                <a:latin typeface="Inter"/>
                <a:ea typeface="Inter"/>
                <a:cs typeface="Inter"/>
                <a:sym typeface="Inter"/>
              </a:rPr>
              <a:t>A Spanish mission was conceived as a new town, and individuals or communities who joined the mission were expected to transfer their allegiance to their new community, living there for the rest of their lives. Although members were allowed to travel outside the mission lands from time to time for trade, visiting friends and relatives or for hunting and food gathering, some resented these limits or grew weary of the mission lifestyle and would leave or run away to live in non-mission Indian communities. Some even organized armed revolts against the Spanish.</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000">
                <a:solidFill>
                  <a:srgbClr val="231F20"/>
                </a:solidFill>
                <a:latin typeface="Inter"/>
                <a:ea typeface="Inter"/>
                <a:cs typeface="Inter"/>
                <a:sym typeface="Inter"/>
              </a:rPr>
              <a:t>Missions were farming and ranching communities, where daily rhythms were based on the cycles of agricultural tasks, like plowing, planting and harvesting. Mission members also learned the skills that supported farm life, such as livestock husbandry, carpentry, blacksmithing, and weaving cloth. Each person had a task to complete during the day.</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000">
                <a:solidFill>
                  <a:srgbClr val="231F20"/>
                </a:solidFill>
                <a:latin typeface="Inter"/>
                <a:ea typeface="Inter"/>
                <a:cs typeface="Inter"/>
                <a:sym typeface="Inter"/>
              </a:rPr>
              <a:t>Indians who were part of the mission were introduced to a whole new set of foods, such as beef, pork, and mutton, along with grains and fruits from Europe and Latin America. Natives would also supplement this new diet with the local foods they had been accustomed to eating, such as fish, venison, and other wild meats, as well as acorns, berries, and other native plants.</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0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000">
                <a:solidFill>
                  <a:srgbClr val="231F20"/>
                </a:solidFill>
                <a:latin typeface="Halant"/>
                <a:ea typeface="Halant"/>
                <a:cs typeface="Halant"/>
                <a:sym typeface="Halant"/>
              </a:rPr>
              <a:t>Source: Damian Bacich, “What were the Spanish Missions in California,” </a:t>
            </a:r>
            <a:r>
              <a:rPr i="1" lang="en" sz="1000">
                <a:solidFill>
                  <a:srgbClr val="231F20"/>
                </a:solidFill>
                <a:latin typeface="Halant"/>
                <a:ea typeface="Halant"/>
                <a:cs typeface="Halant"/>
                <a:sym typeface="Halant"/>
              </a:rPr>
              <a:t>California Frontier Project.</a:t>
            </a:r>
            <a:endParaRPr sz="1000">
              <a:solidFill>
                <a:srgbClr val="231F20"/>
              </a:solidFill>
              <a:latin typeface="Halant"/>
              <a:ea typeface="Halant"/>
              <a:cs typeface="Halant"/>
              <a:sym typeface="Halant"/>
            </a:endParaRPr>
          </a:p>
        </p:txBody>
      </p:sp>
      <p:sp>
        <p:nvSpPr>
          <p:cNvPr id="117" name="Google Shape;117;p1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8" name="Google Shape;118;p17"/>
          <p:cNvGrpSpPr/>
          <p:nvPr/>
        </p:nvGrpSpPr>
        <p:grpSpPr>
          <a:xfrm>
            <a:off x="-127008" y="4615004"/>
            <a:ext cx="9398022" cy="468724"/>
            <a:chOff x="204" y="0"/>
            <a:chExt cx="25061391" cy="1249931"/>
          </a:xfrm>
        </p:grpSpPr>
        <p:grpSp>
          <p:nvGrpSpPr>
            <p:cNvPr id="119" name="Google Shape;119;p17"/>
            <p:cNvGrpSpPr/>
            <p:nvPr/>
          </p:nvGrpSpPr>
          <p:grpSpPr>
            <a:xfrm rot="5400000">
              <a:off x="12002369" y="-11663474"/>
              <a:ext cx="1249931" cy="24576878"/>
              <a:chOff x="0" y="-38100"/>
              <a:chExt cx="246900" cy="4854692"/>
            </a:xfrm>
          </p:grpSpPr>
          <p:sp>
            <p:nvSpPr>
              <p:cNvPr id="120" name="Google Shape;120;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1" name="Google Shape;121;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2" name="Google Shape;122;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23" name="Google Shape;123;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4" name="Google Shape;124;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5" name="Google Shape;125;p17"/>
          <p:cNvSpPr txBox="1"/>
          <p:nvPr/>
        </p:nvSpPr>
        <p:spPr>
          <a:xfrm>
            <a:off x="1276990" y="2857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1</a:t>
            </a:r>
            <a:endParaRPr sz="700"/>
          </a:p>
        </p:txBody>
      </p:sp>
      <p:sp>
        <p:nvSpPr>
          <p:cNvPr id="126" name="Google Shape;126;p1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2" name="Google Shape;132;p18"/>
          <p:cNvGrpSpPr/>
          <p:nvPr/>
        </p:nvGrpSpPr>
        <p:grpSpPr>
          <a:xfrm>
            <a:off x="-127008" y="4615004"/>
            <a:ext cx="9398022" cy="468724"/>
            <a:chOff x="204" y="0"/>
            <a:chExt cx="25061391" cy="1249931"/>
          </a:xfrm>
        </p:grpSpPr>
        <p:grpSp>
          <p:nvGrpSpPr>
            <p:cNvPr id="133" name="Google Shape;133;p18"/>
            <p:cNvGrpSpPr/>
            <p:nvPr/>
          </p:nvGrpSpPr>
          <p:grpSpPr>
            <a:xfrm rot="5400000">
              <a:off x="12002369" y="-11663474"/>
              <a:ext cx="1249931" cy="24576878"/>
              <a:chOff x="0" y="-38100"/>
              <a:chExt cx="246900" cy="4854692"/>
            </a:xfrm>
          </p:grpSpPr>
          <p:sp>
            <p:nvSpPr>
              <p:cNvPr id="134" name="Google Shape;134;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5" name="Google Shape;135;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6" name="Google Shape;136;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37" name="Google Shape;137;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8" name="Google Shape;138;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9" name="Google Shape;139;p18"/>
          <p:cNvSpPr txBox="1"/>
          <p:nvPr/>
        </p:nvSpPr>
        <p:spPr>
          <a:xfrm>
            <a:off x="1276940" y="1925238"/>
            <a:ext cx="65901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u="sng">
                <a:solidFill>
                  <a:srgbClr val="231F20"/>
                </a:solidFill>
                <a:latin typeface="Halant"/>
                <a:ea typeface="Halant"/>
                <a:cs typeface="Halant"/>
                <a:sym typeface="Halant"/>
              </a:rPr>
              <a:t>STATION 2</a:t>
            </a:r>
            <a:endParaRPr b="1" sz="4200" u="sng">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SYNCRETISM</a:t>
            </a:r>
            <a:endParaRPr sz="700"/>
          </a:p>
        </p:txBody>
      </p:sp>
      <p:sp>
        <p:nvSpPr>
          <p:cNvPr id="140" name="Google Shape;140;p1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9"/>
          <p:cNvSpPr txBox="1"/>
          <p:nvPr/>
        </p:nvSpPr>
        <p:spPr>
          <a:xfrm>
            <a:off x="895670" y="1219390"/>
            <a:ext cx="7352700" cy="3135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u="sng">
                <a:solidFill>
                  <a:srgbClr val="231F20"/>
                </a:solidFill>
                <a:latin typeface="Inter"/>
                <a:ea typeface="Inter"/>
                <a:cs typeface="Inter"/>
                <a:sym typeface="Inter"/>
              </a:rPr>
              <a:t>Impact of Christianity on Native Belief Systems</a:t>
            </a:r>
            <a:endParaRPr sz="1800" u="sng">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Pushed for monotheistic (one-God) beliefs instead of polytheistic (many gods) or animistic (all things have </a:t>
            </a:r>
            <a:r>
              <a:rPr lang="en" sz="1800">
                <a:solidFill>
                  <a:srgbClr val="231F20"/>
                </a:solidFill>
                <a:latin typeface="Inter"/>
                <a:ea typeface="Inter"/>
                <a:cs typeface="Inter"/>
                <a:sym typeface="Inter"/>
              </a:rPr>
              <a:t>spirits</a:t>
            </a:r>
            <a:r>
              <a:rPr lang="en" sz="1800">
                <a:solidFill>
                  <a:srgbClr val="231F20"/>
                </a:solidFill>
                <a:latin typeface="Inter"/>
                <a:ea typeface="Inter"/>
                <a:cs typeface="Inter"/>
                <a:sym typeface="Inter"/>
              </a:rPr>
              <a:t>) beliefs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Changed how the Native Americans thought about the afterlife by introducing the ideas of heaven, hell, and salvation</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Power shift from spiritual leaders to Christian clergy </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New religious symbols, rituals, and texts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1000"/>
              </a:spcAft>
              <a:buClr>
                <a:srgbClr val="231F20"/>
              </a:buClr>
              <a:buSzPts val="1800"/>
              <a:buFont typeface="Inter"/>
              <a:buChar char="●"/>
            </a:pPr>
            <a:r>
              <a:rPr lang="en" sz="1800">
                <a:solidFill>
                  <a:srgbClr val="231F20"/>
                </a:solidFill>
                <a:latin typeface="Inter"/>
                <a:ea typeface="Inter"/>
                <a:cs typeface="Inter"/>
                <a:sym typeface="Inter"/>
              </a:rPr>
              <a:t>Creation of syncretic (combination) religious beliefs</a:t>
            </a:r>
            <a:endParaRPr sz="1800">
              <a:solidFill>
                <a:srgbClr val="231F20"/>
              </a:solidFill>
              <a:latin typeface="Inter"/>
              <a:ea typeface="Inter"/>
              <a:cs typeface="Inter"/>
              <a:sym typeface="Inter"/>
            </a:endParaRPr>
          </a:p>
        </p:txBody>
      </p:sp>
      <p:sp>
        <p:nvSpPr>
          <p:cNvPr id="146" name="Google Shape;146;p1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7" name="Google Shape;147;p19"/>
          <p:cNvGrpSpPr/>
          <p:nvPr/>
        </p:nvGrpSpPr>
        <p:grpSpPr>
          <a:xfrm>
            <a:off x="-127008" y="4615004"/>
            <a:ext cx="9398022" cy="468724"/>
            <a:chOff x="204" y="0"/>
            <a:chExt cx="25061391" cy="1249931"/>
          </a:xfrm>
        </p:grpSpPr>
        <p:grpSp>
          <p:nvGrpSpPr>
            <p:cNvPr id="148" name="Google Shape;148;p19"/>
            <p:cNvGrpSpPr/>
            <p:nvPr/>
          </p:nvGrpSpPr>
          <p:grpSpPr>
            <a:xfrm rot="5400000">
              <a:off x="12002369" y="-11663474"/>
              <a:ext cx="1249931" cy="24576878"/>
              <a:chOff x="0" y="-38100"/>
              <a:chExt cx="246900" cy="4854692"/>
            </a:xfrm>
          </p:grpSpPr>
          <p:sp>
            <p:nvSpPr>
              <p:cNvPr id="149" name="Google Shape;149;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0" name="Google Shape;150;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1" name="Google Shape;151;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2" name="Google Shape;152;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3" name="Google Shape;153;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4" name="Google Shape;154;p1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2</a:t>
            </a:r>
            <a:endParaRPr sz="700"/>
          </a:p>
        </p:txBody>
      </p:sp>
      <p:sp>
        <p:nvSpPr>
          <p:cNvPr id="155" name="Google Shape;155;p19"/>
          <p:cNvSpPr txBox="1"/>
          <p:nvPr/>
        </p:nvSpPr>
        <p:spPr>
          <a:xfrm>
            <a:off x="7929578" y="167665"/>
            <a:ext cx="781313" cy="430988"/>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2800" u="none" cap="none" strike="noStrike">
                <a:solidFill>
                  <a:schemeClr val="lt1"/>
                </a:solidFill>
                <a:latin typeface="Halant"/>
                <a:ea typeface="Halant"/>
                <a:cs typeface="Halant"/>
                <a:sym typeface="Halant"/>
              </a:rPr>
              <a:t>#</a:t>
            </a:r>
            <a:endParaRPr sz="700">
              <a:solidFill>
                <a:schemeClr val="lt1"/>
              </a:solidFill>
            </a:endParaRPr>
          </a:p>
        </p:txBody>
      </p:sp>
      <p:sp>
        <p:nvSpPr>
          <p:cNvPr id="156" name="Google Shape;156;p1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0"/>
          <p:cNvSpPr txBox="1"/>
          <p:nvPr/>
        </p:nvSpPr>
        <p:spPr>
          <a:xfrm>
            <a:off x="200325" y="1067000"/>
            <a:ext cx="3472500" cy="3458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Syncretism is the blending of different cultures into something new</a:t>
            </a:r>
            <a:endParaRPr sz="1800">
              <a:solidFill>
                <a:srgbClr val="231F20"/>
              </a:solidFill>
              <a:latin typeface="Inter"/>
              <a:ea typeface="Inter"/>
              <a:cs typeface="Inter"/>
              <a:sym typeface="Inter"/>
            </a:endParaRPr>
          </a:p>
          <a:p>
            <a:pPr indent="-317500" lvl="0" marL="457200" marR="0" rtl="0" algn="l">
              <a:lnSpc>
                <a:spcPct val="100000"/>
              </a:lnSpc>
              <a:spcBef>
                <a:spcPts val="1000"/>
              </a:spcBef>
              <a:spcAft>
                <a:spcPts val="0"/>
              </a:spcAft>
              <a:buClr>
                <a:srgbClr val="231F20"/>
              </a:buClr>
              <a:buSzPts val="1400"/>
              <a:buFont typeface="Inter"/>
              <a:buChar char="●"/>
            </a:pPr>
            <a:r>
              <a:rPr lang="en">
                <a:solidFill>
                  <a:srgbClr val="231F20"/>
                </a:solidFill>
                <a:latin typeface="Inter"/>
                <a:ea typeface="Inter"/>
                <a:cs typeface="Inter"/>
                <a:sym typeface="Inter"/>
              </a:rPr>
              <a:t>A way to maintain Indigenous traditions and beliefs while also incorporating the beliefs of the Europeans </a:t>
            </a:r>
            <a:endParaRPr>
              <a:solidFill>
                <a:srgbClr val="231F20"/>
              </a:solidFill>
              <a:latin typeface="Inter"/>
              <a:ea typeface="Inter"/>
              <a:cs typeface="Inter"/>
              <a:sym typeface="Inter"/>
            </a:endParaRPr>
          </a:p>
          <a:p>
            <a:pPr indent="-317500" lvl="0" marL="457200" marR="0" rtl="0" algn="l">
              <a:lnSpc>
                <a:spcPct val="100000"/>
              </a:lnSpc>
              <a:spcBef>
                <a:spcPts val="1000"/>
              </a:spcBef>
              <a:spcAft>
                <a:spcPts val="1000"/>
              </a:spcAft>
              <a:buClr>
                <a:srgbClr val="231F20"/>
              </a:buClr>
              <a:buSzPts val="1400"/>
              <a:buFont typeface="Inter"/>
              <a:buChar char="●"/>
            </a:pPr>
            <a:r>
              <a:rPr lang="en">
                <a:solidFill>
                  <a:srgbClr val="001D35"/>
                </a:solidFill>
                <a:highlight>
                  <a:srgbClr val="FFFFFF"/>
                </a:highlight>
                <a:latin typeface="Inter"/>
                <a:ea typeface="Inter"/>
                <a:cs typeface="Inter"/>
                <a:sym typeface="Inter"/>
              </a:rPr>
              <a:t>A prime example of vis </a:t>
            </a:r>
            <a:r>
              <a:rPr lang="en">
                <a:solidFill>
                  <a:schemeClr val="dk1"/>
                </a:solidFill>
                <a:latin typeface="Inter"/>
                <a:ea typeface="Inter"/>
                <a:cs typeface="Inter"/>
                <a:sym typeface="Inter"/>
              </a:rPr>
              <a:t>the respect for the Virgin of Guadalupe in Mexico</a:t>
            </a:r>
            <a:r>
              <a:rPr lang="en">
                <a:solidFill>
                  <a:srgbClr val="001D35"/>
                </a:solidFill>
                <a:highlight>
                  <a:srgbClr val="FFFFFF"/>
                </a:highlight>
                <a:latin typeface="Inter"/>
                <a:ea typeface="Inter"/>
                <a:cs typeface="Inter"/>
                <a:sym typeface="Inter"/>
              </a:rPr>
              <a:t>, where Indigenous beliefs about the Aztec goddess Tonantzin were blended with the Catholic figure of the Virgin Mary, creating a powerful religious symbol </a:t>
            </a:r>
            <a:endParaRPr>
              <a:solidFill>
                <a:srgbClr val="231F20"/>
              </a:solidFill>
              <a:latin typeface="Inter"/>
              <a:ea typeface="Inter"/>
              <a:cs typeface="Inter"/>
              <a:sym typeface="Inter"/>
            </a:endParaRPr>
          </a:p>
        </p:txBody>
      </p:sp>
      <p:sp>
        <p:nvSpPr>
          <p:cNvPr id="162" name="Google Shape;162;p2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3" name="Google Shape;163;p20"/>
          <p:cNvGrpSpPr/>
          <p:nvPr/>
        </p:nvGrpSpPr>
        <p:grpSpPr>
          <a:xfrm>
            <a:off x="-127008" y="4615004"/>
            <a:ext cx="9398022" cy="468724"/>
            <a:chOff x="204" y="0"/>
            <a:chExt cx="25061391" cy="1249931"/>
          </a:xfrm>
        </p:grpSpPr>
        <p:grpSp>
          <p:nvGrpSpPr>
            <p:cNvPr id="164" name="Google Shape;164;p20"/>
            <p:cNvGrpSpPr/>
            <p:nvPr/>
          </p:nvGrpSpPr>
          <p:grpSpPr>
            <a:xfrm rot="5400000">
              <a:off x="12002369" y="-11663474"/>
              <a:ext cx="1249931" cy="24576878"/>
              <a:chOff x="0" y="-38100"/>
              <a:chExt cx="246900" cy="4854692"/>
            </a:xfrm>
          </p:grpSpPr>
          <p:sp>
            <p:nvSpPr>
              <p:cNvPr id="165" name="Google Shape;165;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6" name="Google Shape;166;p2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7" name="Google Shape;167;p2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68" name="Google Shape;168;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9" name="Google Shape;169;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0" name="Google Shape;170;p20"/>
          <p:cNvSpPr txBox="1"/>
          <p:nvPr/>
        </p:nvSpPr>
        <p:spPr>
          <a:xfrm>
            <a:off x="1276990" y="1333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2</a:t>
            </a:r>
            <a:endParaRPr sz="700"/>
          </a:p>
        </p:txBody>
      </p:sp>
      <p:sp>
        <p:nvSpPr>
          <p:cNvPr id="171" name="Google Shape;171;p2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72" name="Google Shape;172;p20"/>
          <p:cNvPicPr preferRelativeResize="0"/>
          <p:nvPr/>
        </p:nvPicPr>
        <p:blipFill>
          <a:blip r:embed="rId4">
            <a:alphaModFix/>
          </a:blip>
          <a:stretch>
            <a:fillRect/>
          </a:stretch>
        </p:blipFill>
        <p:spPr>
          <a:xfrm>
            <a:off x="5649950" y="852356"/>
            <a:ext cx="1746158" cy="2656170"/>
          </a:xfrm>
          <a:prstGeom prst="rect">
            <a:avLst/>
          </a:prstGeom>
          <a:noFill/>
          <a:ln>
            <a:noFill/>
          </a:ln>
        </p:spPr>
      </p:pic>
      <p:pic>
        <p:nvPicPr>
          <p:cNvPr id="173" name="Google Shape;173;p20"/>
          <p:cNvPicPr preferRelativeResize="0"/>
          <p:nvPr/>
        </p:nvPicPr>
        <p:blipFill>
          <a:blip r:embed="rId5">
            <a:alphaModFix/>
          </a:blip>
          <a:stretch>
            <a:fillRect/>
          </a:stretch>
        </p:blipFill>
        <p:spPr>
          <a:xfrm>
            <a:off x="3826376" y="831550"/>
            <a:ext cx="1746150" cy="2697771"/>
          </a:xfrm>
          <a:prstGeom prst="rect">
            <a:avLst/>
          </a:prstGeom>
          <a:noFill/>
          <a:ln>
            <a:noFill/>
          </a:ln>
        </p:spPr>
      </p:pic>
      <p:pic>
        <p:nvPicPr>
          <p:cNvPr id="174" name="Google Shape;174;p20"/>
          <p:cNvPicPr preferRelativeResize="0"/>
          <p:nvPr/>
        </p:nvPicPr>
        <p:blipFill>
          <a:blip r:embed="rId6">
            <a:alphaModFix/>
          </a:blip>
          <a:stretch>
            <a:fillRect/>
          </a:stretch>
        </p:blipFill>
        <p:spPr>
          <a:xfrm>
            <a:off x="7445651" y="852350"/>
            <a:ext cx="1626849" cy="2656174"/>
          </a:xfrm>
          <a:prstGeom prst="rect">
            <a:avLst/>
          </a:prstGeom>
          <a:noFill/>
          <a:ln>
            <a:noFill/>
          </a:ln>
        </p:spPr>
      </p:pic>
      <p:sp>
        <p:nvSpPr>
          <p:cNvPr id="175" name="Google Shape;175;p20"/>
          <p:cNvSpPr txBox="1"/>
          <p:nvPr/>
        </p:nvSpPr>
        <p:spPr>
          <a:xfrm>
            <a:off x="3818900" y="3614275"/>
            <a:ext cx="1750500" cy="91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Unknown artist, “Stone Figure of Tonantzin,” located in Museo Nacional de las Intervenciones.</a:t>
            </a:r>
            <a:endParaRPr sz="900">
              <a:solidFill>
                <a:schemeClr val="dk1"/>
              </a:solidFill>
              <a:latin typeface="Inter"/>
              <a:ea typeface="Inter"/>
              <a:cs typeface="Inter"/>
              <a:sym typeface="Inter"/>
            </a:endParaRPr>
          </a:p>
        </p:txBody>
      </p:sp>
      <p:sp>
        <p:nvSpPr>
          <p:cNvPr id="176" name="Google Shape;176;p20"/>
          <p:cNvSpPr txBox="1"/>
          <p:nvPr/>
        </p:nvSpPr>
        <p:spPr>
          <a:xfrm>
            <a:off x="5647700" y="3614275"/>
            <a:ext cx="1750500" cy="91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Unknown Mexican artist, “Virgin of Guadalupe,” ~1700, Public Domain.</a:t>
            </a:r>
            <a:endParaRPr/>
          </a:p>
        </p:txBody>
      </p:sp>
      <p:sp>
        <p:nvSpPr>
          <p:cNvPr id="177" name="Google Shape;177;p20"/>
          <p:cNvSpPr txBox="1"/>
          <p:nvPr/>
        </p:nvSpPr>
        <p:spPr>
          <a:xfrm>
            <a:off x="7476500" y="3614275"/>
            <a:ext cx="1750500" cy="91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a:t>
            </a:r>
            <a:r>
              <a:rPr lang="en" sz="900">
                <a:solidFill>
                  <a:schemeClr val="dk1"/>
                </a:solidFill>
                <a:latin typeface="Inter"/>
                <a:ea typeface="Inter"/>
                <a:cs typeface="Inter"/>
                <a:sym typeface="Inter"/>
              </a:rPr>
              <a:t>Bartolomé</a:t>
            </a:r>
            <a:r>
              <a:rPr lang="en" sz="900">
                <a:solidFill>
                  <a:schemeClr val="dk1"/>
                </a:solidFill>
                <a:latin typeface="Inter"/>
                <a:ea typeface="Inter"/>
                <a:cs typeface="Inter"/>
                <a:sym typeface="Inter"/>
              </a:rPr>
              <a:t> Esteban Murillo, “Madonna and Child,” 1655-1660, Public Domain.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1"/>
          <p:cNvSpPr txBox="1"/>
          <p:nvPr/>
        </p:nvSpPr>
        <p:spPr>
          <a:xfrm>
            <a:off x="895670" y="1447990"/>
            <a:ext cx="7352700" cy="164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800">
                <a:solidFill>
                  <a:srgbClr val="231F20"/>
                </a:solidFill>
                <a:latin typeface="Inter"/>
                <a:ea typeface="Inter"/>
                <a:cs typeface="Inter"/>
                <a:sym typeface="Inter"/>
              </a:rPr>
              <a:t>Examples of Religious Syncretism</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0"/>
              </a:spcAft>
              <a:buClr>
                <a:srgbClr val="231F20"/>
              </a:buClr>
              <a:buSzPts val="1800"/>
              <a:buFont typeface="Inter"/>
              <a:buChar char="●"/>
            </a:pPr>
            <a:r>
              <a:rPr lang="en" sz="1800">
                <a:solidFill>
                  <a:srgbClr val="231F20"/>
                </a:solidFill>
                <a:latin typeface="Inter"/>
                <a:ea typeface="Inter"/>
                <a:cs typeface="Inter"/>
                <a:sym typeface="Inter"/>
              </a:rPr>
              <a:t> Use of traditional Native American elements in practice of Christian rituals</a:t>
            </a:r>
            <a:endParaRPr sz="1800">
              <a:solidFill>
                <a:srgbClr val="231F20"/>
              </a:solidFill>
              <a:latin typeface="Inter"/>
              <a:ea typeface="Inter"/>
              <a:cs typeface="Inter"/>
              <a:sym typeface="Inter"/>
            </a:endParaRPr>
          </a:p>
          <a:p>
            <a:pPr indent="-342900" lvl="0" marL="457200" marR="0" rtl="0" algn="l">
              <a:lnSpc>
                <a:spcPct val="100000"/>
              </a:lnSpc>
              <a:spcBef>
                <a:spcPts val="1000"/>
              </a:spcBef>
              <a:spcAft>
                <a:spcPts val="1000"/>
              </a:spcAft>
              <a:buClr>
                <a:srgbClr val="231F20"/>
              </a:buClr>
              <a:buSzPts val="1800"/>
              <a:buFont typeface="Inter"/>
              <a:buChar char="●"/>
            </a:pPr>
            <a:r>
              <a:rPr lang="en" sz="1800">
                <a:solidFill>
                  <a:srgbClr val="231F20"/>
                </a:solidFill>
                <a:latin typeface="Inter"/>
                <a:ea typeface="Inter"/>
                <a:cs typeface="Inter"/>
                <a:sym typeface="Inter"/>
              </a:rPr>
              <a:t>Incorporated Christian saints into existing interpretations of spirits and gods</a:t>
            </a:r>
            <a:endParaRPr sz="1800">
              <a:solidFill>
                <a:srgbClr val="231F20"/>
              </a:solidFill>
              <a:latin typeface="Inter"/>
              <a:ea typeface="Inter"/>
              <a:cs typeface="Inter"/>
              <a:sym typeface="Inter"/>
            </a:endParaRPr>
          </a:p>
        </p:txBody>
      </p:sp>
      <p:sp>
        <p:nvSpPr>
          <p:cNvPr id="183" name="Google Shape;183;p2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4" name="Google Shape;184;p21"/>
          <p:cNvGrpSpPr/>
          <p:nvPr/>
        </p:nvGrpSpPr>
        <p:grpSpPr>
          <a:xfrm>
            <a:off x="-127008" y="4615004"/>
            <a:ext cx="9398022" cy="468724"/>
            <a:chOff x="204" y="0"/>
            <a:chExt cx="25061391" cy="1249931"/>
          </a:xfrm>
        </p:grpSpPr>
        <p:grpSp>
          <p:nvGrpSpPr>
            <p:cNvPr id="185" name="Google Shape;185;p21"/>
            <p:cNvGrpSpPr/>
            <p:nvPr/>
          </p:nvGrpSpPr>
          <p:grpSpPr>
            <a:xfrm rot="5400000">
              <a:off x="12002369" y="-11663474"/>
              <a:ext cx="1249931" cy="24576878"/>
              <a:chOff x="0" y="-38100"/>
              <a:chExt cx="246900" cy="4854692"/>
            </a:xfrm>
          </p:grpSpPr>
          <p:sp>
            <p:nvSpPr>
              <p:cNvPr id="186" name="Google Shape;186;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7" name="Google Shape;187;p2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8" name="Google Shape;188;p2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9" name="Google Shape;189;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0" name="Google Shape;190;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1" name="Google Shape;191;p2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STATION 2</a:t>
            </a:r>
            <a:endParaRPr sz="700"/>
          </a:p>
        </p:txBody>
      </p:sp>
      <p:sp>
        <p:nvSpPr>
          <p:cNvPr id="192" name="Google Shape;192;p2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